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5.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67"/>
  </p:notesMasterIdLst>
  <p:sldIdLst>
    <p:sldId id="327" r:id="rId2"/>
    <p:sldId id="328" r:id="rId3"/>
    <p:sldId id="315" r:id="rId4"/>
    <p:sldId id="332" r:id="rId5"/>
    <p:sldId id="330" r:id="rId6"/>
    <p:sldId id="256" r:id="rId7"/>
    <p:sldId id="259" r:id="rId8"/>
    <p:sldId id="316" r:id="rId9"/>
    <p:sldId id="298" r:id="rId10"/>
    <p:sldId id="257" r:id="rId11"/>
    <p:sldId id="306" r:id="rId12"/>
    <p:sldId id="307" r:id="rId13"/>
    <p:sldId id="297" r:id="rId14"/>
    <p:sldId id="305" r:id="rId15"/>
    <p:sldId id="284" r:id="rId16"/>
    <p:sldId id="308" r:id="rId17"/>
    <p:sldId id="309" r:id="rId18"/>
    <p:sldId id="310" r:id="rId19"/>
    <p:sldId id="312" r:id="rId20"/>
    <p:sldId id="311" r:id="rId21"/>
    <p:sldId id="260" r:id="rId22"/>
    <p:sldId id="275" r:id="rId23"/>
    <p:sldId id="313" r:id="rId24"/>
    <p:sldId id="314" r:id="rId25"/>
    <p:sldId id="319" r:id="rId26"/>
    <p:sldId id="264" r:id="rId27"/>
    <p:sldId id="268" r:id="rId28"/>
    <p:sldId id="318" r:id="rId29"/>
    <p:sldId id="293" r:id="rId30"/>
    <p:sldId id="285" r:id="rId31"/>
    <p:sldId id="288" r:id="rId32"/>
    <p:sldId id="269" r:id="rId33"/>
    <p:sldId id="282" r:id="rId34"/>
    <p:sldId id="283" r:id="rId35"/>
    <p:sldId id="270" r:id="rId36"/>
    <p:sldId id="271" r:id="rId37"/>
    <p:sldId id="272" r:id="rId38"/>
    <p:sldId id="304" r:id="rId39"/>
    <p:sldId id="290" r:id="rId40"/>
    <p:sldId id="265" r:id="rId41"/>
    <p:sldId id="303" r:id="rId42"/>
    <p:sldId id="273" r:id="rId43"/>
    <p:sldId id="291" r:id="rId44"/>
    <p:sldId id="292" r:id="rId45"/>
    <p:sldId id="261" r:id="rId46"/>
    <p:sldId id="279" r:id="rId47"/>
    <p:sldId id="280" r:id="rId48"/>
    <p:sldId id="296" r:id="rId49"/>
    <p:sldId id="321" r:id="rId50"/>
    <p:sldId id="301" r:id="rId51"/>
    <p:sldId id="302" r:id="rId52"/>
    <p:sldId id="299" r:id="rId53"/>
    <p:sldId id="262" r:id="rId54"/>
    <p:sldId id="333" r:id="rId55"/>
    <p:sldId id="334" r:id="rId56"/>
    <p:sldId id="335" r:id="rId57"/>
    <p:sldId id="323" r:id="rId58"/>
    <p:sldId id="295" r:id="rId59"/>
    <p:sldId id="300" r:id="rId60"/>
    <p:sldId id="266" r:id="rId61"/>
    <p:sldId id="317" r:id="rId62"/>
    <p:sldId id="331" r:id="rId63"/>
    <p:sldId id="324" r:id="rId64"/>
    <p:sldId id="325" r:id="rId65"/>
    <p:sldId id="326"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oria Miele" initials="GM" lastIdx="6" clrIdx="0">
    <p:extLst/>
  </p:cmAuthor>
  <p:cmAuthor id="2" name="Grace Bell" initials="GB" lastIdx="1" clrIdx="1">
    <p:extLst/>
  </p:cmAuthor>
  <p:cmAuthor id="3" name="Grace Bell" initials="GB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2C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57" autoAdjust="0"/>
    <p:restoredTop sz="93240" autoAdjust="0"/>
  </p:normalViewPr>
  <p:slideViewPr>
    <p:cSldViewPr snapToGrid="0" snapToObjects="1">
      <p:cViewPr varScale="1">
        <p:scale>
          <a:sx n="88" d="100"/>
          <a:sy n="88" d="100"/>
        </p:scale>
        <p:origin x="108" y="3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23T12:43:09.779" idx="1">
    <p:pos x="4863" y="810"/>
    <p:text>I'm trying to see how this slide might provide an outline of the rest of the presentation. Many of these are covered; some are not. Maybe this is not challenges as much as "Considerations for Effective MAT Treatment"</p:text>
    <p:extLst>
      <p:ext uri="{C676402C-5697-4E1C-873F-D02D1690AC5C}">
        <p15:threadingInfo xmlns:p15="http://schemas.microsoft.com/office/powerpoint/2012/main" timeZoneBias="420"/>
      </p:ext>
    </p:extLst>
  </p:cm>
  <p:cm authorId="3" dt="2018-10-25T19:09:09.187" idx="1">
    <p:pos x="4863" y="906"/>
    <p:text>yes</p:text>
    <p:extLst>
      <p:ext uri="{C676402C-5697-4E1C-873F-D02D1690AC5C}">
        <p15:threadingInfo xmlns:p15="http://schemas.microsoft.com/office/powerpoint/2012/main" timeZoneBias="42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0-23T12:46:48.962" idx="2">
    <p:pos x="10" y="10"/>
    <p:text>How is this different than multidisciplinary team?</p:text>
    <p:extLst>
      <p:ext uri="{C676402C-5697-4E1C-873F-D02D1690AC5C}">
        <p15:threadingInfo xmlns:p15="http://schemas.microsoft.com/office/powerpoint/2012/main" timeZoneBias="420"/>
      </p:ext>
    </p:extLst>
  </p:cm>
  <p:cm authorId="1" dt="2018-10-23T12:47:36.239" idx="3">
    <p:pos x="106" y="106"/>
    <p:text>Consider moving up before "our patients" slide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0-23T12:48:12.369" idx="4">
    <p:pos x="10" y="10"/>
    <p:text>This seems like it's all about systems. Retitle, "Nuts and Bolts of Systems of Care" Delete first bullet and make all the rest same level?</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10-23T12:49:21.462" idx="5">
    <p:pos x="10" y="10"/>
    <p:text>Is there a way to merge 13 and 14? Do they have different intent?</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10-23T13:01:24.977" idx="6">
    <p:pos x="10" y="10"/>
    <p:text>Is the treatment plan part of this?</p:text>
    <p:extLst>
      <p:ext uri="{C676402C-5697-4E1C-873F-D02D1690AC5C}">
        <p15:threadingInfo xmlns:p15="http://schemas.microsoft.com/office/powerpoint/2012/main" timeZoneBias="420"/>
      </p:ext>
    </p:extLst>
  </p:cm>
  <p:cm authorId="2" dt="2018-10-25T19:07:49.740" idx="1">
    <p:pos x="10" y="106"/>
    <p:text>yes, written into the Treatment Agreement</p:text>
    <p:extLst>
      <p:ext uri="{C676402C-5697-4E1C-873F-D02D1690AC5C}">
        <p15:threadingInfo xmlns:p15="http://schemas.microsoft.com/office/powerpoint/2012/main" timeZoneBias="420">
          <p15:parentCm authorId="1" idx="6"/>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BF4A6-4B49-9B44-88C5-3039EE040E8B}" type="datetimeFigureOut">
              <a:rPr lang="en-US" smtClean="0"/>
              <a:t>12/12/2018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071C6-A458-B24D-9EFD-31F6ADD90598}" type="slidenum">
              <a:rPr lang="en-US" smtClean="0"/>
              <a:t>‹#›</a:t>
            </a:fld>
            <a:endParaRPr lang="en-US"/>
          </a:p>
        </p:txBody>
      </p:sp>
    </p:spTree>
    <p:extLst>
      <p:ext uri="{BB962C8B-B14F-4D97-AF65-F5344CB8AC3E}">
        <p14:creationId xmlns:p14="http://schemas.microsoft.com/office/powerpoint/2010/main" val="17666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Kelly, j. 2016 Toward Addiction-</a:t>
            </a:r>
            <a:r>
              <a:rPr lang="en-US" sz="1200" dirty="0" err="1" smtClean="0"/>
              <a:t>ary</a:t>
            </a:r>
            <a:r>
              <a:rPr lang="en-US" sz="1200" dirty="0" smtClean="0"/>
              <a:t>: Language, Stigma, treatment and Policy</a:t>
            </a:r>
            <a:r>
              <a:rPr lang="en-US" sz="1200" smtClean="0"/>
              <a:t>, National Association </a:t>
            </a:r>
            <a:r>
              <a:rPr lang="en-US" sz="1200" dirty="0" smtClean="0"/>
              <a:t>of Drug </a:t>
            </a:r>
            <a:r>
              <a:rPr lang="en-US" sz="1200" smtClean="0"/>
              <a:t>Court Professionals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8</a:t>
            </a:fld>
            <a:endParaRPr lang="en-US"/>
          </a:p>
        </p:txBody>
      </p:sp>
    </p:spTree>
    <p:extLst>
      <p:ext uri="{BB962C8B-B14F-4D97-AF65-F5344CB8AC3E}">
        <p14:creationId xmlns:p14="http://schemas.microsoft.com/office/powerpoint/2010/main" val="1222972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Lee,J</a:t>
            </a:r>
            <a:r>
              <a:rPr lang="en-US" dirty="0" smtClean="0"/>
              <a:t>., et al, </a:t>
            </a:r>
            <a:r>
              <a:rPr lang="en-US" dirty="0" err="1" smtClean="0"/>
              <a:t>Journalof</a:t>
            </a:r>
            <a:r>
              <a:rPr lang="en-US" dirty="0" smtClean="0"/>
              <a:t> Internal</a:t>
            </a:r>
            <a:r>
              <a:rPr lang="en-US" baseline="0" dirty="0" smtClean="0"/>
              <a:t> Med</a:t>
            </a:r>
            <a:r>
              <a:rPr lang="en-US" dirty="0" smtClean="0"/>
              <a:t> 2009  https://</a:t>
            </a:r>
            <a:r>
              <a:rPr lang="en-US" dirty="0" err="1" smtClean="0"/>
              <a:t>www.ncbi.nlm.nih.gov</a:t>
            </a:r>
            <a:r>
              <a:rPr lang="en-US" dirty="0" smtClean="0"/>
              <a:t>/</a:t>
            </a:r>
            <a:r>
              <a:rPr lang="en-US" dirty="0" err="1" smtClean="0"/>
              <a:t>pmc</a:t>
            </a:r>
            <a:r>
              <a:rPr lang="en-US" dirty="0" smtClean="0"/>
              <a:t>/articles/PMC2628995/</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33</a:t>
            </a:fld>
            <a:endParaRPr lang="en-US"/>
          </a:p>
        </p:txBody>
      </p:sp>
    </p:spTree>
    <p:extLst>
      <p:ext uri="{BB962C8B-B14F-4D97-AF65-F5344CB8AC3E}">
        <p14:creationId xmlns:p14="http://schemas.microsoft.com/office/powerpoint/2010/main" val="1839392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Casadonte</a:t>
            </a:r>
            <a:r>
              <a:rPr lang="en-US" dirty="0" smtClean="0"/>
              <a:t>,</a:t>
            </a:r>
            <a:r>
              <a:rPr lang="en-US" baseline="0" dirty="0" smtClean="0"/>
              <a:t> P. 2013 Providers Clinical Support System </a:t>
            </a:r>
            <a:r>
              <a:rPr lang="en-US" dirty="0" smtClean="0"/>
              <a:t>https://</a:t>
            </a:r>
            <a:r>
              <a:rPr lang="en-US" dirty="0" err="1" smtClean="0"/>
              <a:t>pcssnow.org</a:t>
            </a:r>
            <a:r>
              <a:rPr lang="en-US" dirty="0" smtClean="0"/>
              <a:t>/</a:t>
            </a:r>
            <a:r>
              <a:rPr lang="en-US" dirty="0" err="1" smtClean="0"/>
              <a:t>wp</a:t>
            </a:r>
            <a:r>
              <a:rPr lang="en-US" dirty="0" smtClean="0"/>
              <a:t>-content/uploads/2014/03/PCSS-</a:t>
            </a:r>
            <a:r>
              <a:rPr lang="en-US" dirty="0" err="1" smtClean="0"/>
              <a:t>MATGuidanceTransferMethadonetoBup.Casadonte.pdf</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34</a:t>
            </a:fld>
            <a:endParaRPr lang="en-US"/>
          </a:p>
        </p:txBody>
      </p:sp>
    </p:spTree>
    <p:extLst>
      <p:ext uri="{BB962C8B-B14F-4D97-AF65-F5344CB8AC3E}">
        <p14:creationId xmlns:p14="http://schemas.microsoft.com/office/powerpoint/2010/main" val="1341196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SAMHSA – Buprenorphine</a:t>
            </a:r>
            <a:r>
              <a:rPr lang="en-US" baseline="0" dirty="0" smtClean="0"/>
              <a:t> Stabilization Phase. </a:t>
            </a:r>
            <a:r>
              <a:rPr lang="en-US" dirty="0" smtClean="0"/>
              <a:t>https://</a:t>
            </a:r>
            <a:r>
              <a:rPr lang="en-US" dirty="0" err="1" smtClean="0"/>
              <a:t>www.samhsa.gov</a:t>
            </a:r>
            <a:r>
              <a:rPr lang="en-US" dirty="0" smtClean="0"/>
              <a:t>/medication-assisted-treatment/treatment/buprenorphine</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35</a:t>
            </a:fld>
            <a:endParaRPr lang="en-US"/>
          </a:p>
        </p:txBody>
      </p:sp>
    </p:spTree>
    <p:extLst>
      <p:ext uri="{BB962C8B-B14F-4D97-AF65-F5344CB8AC3E}">
        <p14:creationId xmlns:p14="http://schemas.microsoft.com/office/powerpoint/2010/main" val="175778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Providers Clinical Support</a:t>
            </a:r>
            <a:r>
              <a:rPr lang="en-US" baseline="0" dirty="0" smtClean="0"/>
              <a:t> System https://30qkon2g8eif8wrj03zeh041-wpengine.netdna-ssl.com/</a:t>
            </a:r>
            <a:r>
              <a:rPr lang="en-US" baseline="0" dirty="0" err="1" smtClean="0"/>
              <a:t>wp</a:t>
            </a:r>
            <a:r>
              <a:rPr lang="en-US" baseline="0" dirty="0" smtClean="0"/>
              <a:t>-content/uploads/2014/10/Sample-1-Treatment-Agreement.pdf</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36</a:t>
            </a:fld>
            <a:endParaRPr lang="en-US"/>
          </a:p>
        </p:txBody>
      </p:sp>
    </p:spTree>
    <p:extLst>
      <p:ext uri="{BB962C8B-B14F-4D97-AF65-F5344CB8AC3E}">
        <p14:creationId xmlns:p14="http://schemas.microsoft.com/office/powerpoint/2010/main" val="469732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enter for Substance Abuse Treatment. Medication-Assisted Treatment for Opioid Addiction in Opioid Treatment Programs. Rockville (MD): Substance Abuse and Mental Health Services Administration (US); 2005. (Treatment Improvement Protocol (TIP) Series, No. 43.) Chapter 7. Phases of Treatment. Available from: https://</a:t>
            </a:r>
            <a:r>
              <a:rPr lang="en-US" dirty="0" err="1" smtClean="0">
                <a:effectLst/>
              </a:rPr>
              <a:t>www.ncbi.nlm.nih.gov</a:t>
            </a:r>
            <a:r>
              <a:rPr lang="en-US" dirty="0" smtClean="0">
                <a:effectLst/>
              </a:rPr>
              <a:t>/books/NBK64172/</a:t>
            </a:r>
          </a:p>
          <a:p>
            <a:endParaRPr lang="en-US" dirty="0" smtClean="0"/>
          </a:p>
          <a:p>
            <a:r>
              <a:rPr lang="en-US" dirty="0" smtClean="0"/>
              <a:t>Rationale for Phased Treatment Approach and Duration https://</a:t>
            </a:r>
            <a:r>
              <a:rPr lang="en-US" dirty="0" err="1" smtClean="0"/>
              <a:t>www.ncbi.nlm.nih.gov</a:t>
            </a:r>
            <a:r>
              <a:rPr lang="en-US" dirty="0" smtClean="0"/>
              <a:t>/books/NBK64172/#A83029</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37</a:t>
            </a:fld>
            <a:endParaRPr lang="en-US"/>
          </a:p>
        </p:txBody>
      </p:sp>
    </p:spTree>
    <p:extLst>
      <p:ext uri="{BB962C8B-B14F-4D97-AF65-F5344CB8AC3E}">
        <p14:creationId xmlns:p14="http://schemas.microsoft.com/office/powerpoint/2010/main" val="1598014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Miller,</a:t>
            </a:r>
            <a:r>
              <a:rPr lang="en-US" baseline="0" dirty="0" smtClean="0"/>
              <a:t> K. et al  Urine Drug Testing Results 2017 https://</a:t>
            </a:r>
            <a:r>
              <a:rPr lang="en-US" baseline="0" dirty="0" err="1" smtClean="0"/>
              <a:t>www.journalofsubstanceabusetreatment.com</a:t>
            </a:r>
            <a:r>
              <a:rPr lang="en-US" baseline="0" dirty="0" smtClean="0"/>
              <a:t>/article/S0740-5472(16)30427-5/abstract</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40</a:t>
            </a:fld>
            <a:endParaRPr lang="en-US"/>
          </a:p>
        </p:txBody>
      </p:sp>
    </p:spTree>
    <p:extLst>
      <p:ext uri="{BB962C8B-B14F-4D97-AF65-F5344CB8AC3E}">
        <p14:creationId xmlns:p14="http://schemas.microsoft.com/office/powerpoint/2010/main" val="1288501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err="1" smtClean="0"/>
              <a:t>Nolan,S.et</a:t>
            </a:r>
            <a:r>
              <a:rPr lang="en-US" baseline="0" dirty="0" smtClean="0"/>
              <a:t> al Alcohol in Opioid Agonist Treatment</a:t>
            </a:r>
            <a:endParaRPr lang="en-US" dirty="0" smtClean="0"/>
          </a:p>
          <a:p>
            <a:r>
              <a:rPr lang="en-US" dirty="0" smtClean="0"/>
              <a:t>Addict </a:t>
            </a:r>
            <a:r>
              <a:rPr lang="en-US" dirty="0" err="1" smtClean="0"/>
              <a:t>Sci</a:t>
            </a:r>
            <a:r>
              <a:rPr lang="en-US" dirty="0" smtClean="0"/>
              <a:t> </a:t>
            </a:r>
            <a:r>
              <a:rPr lang="en-US" dirty="0" err="1" smtClean="0"/>
              <a:t>Clin</a:t>
            </a:r>
            <a:r>
              <a:rPr lang="en-US" dirty="0" smtClean="0"/>
              <a:t> </a:t>
            </a:r>
            <a:r>
              <a:rPr lang="en-US" dirty="0" err="1" smtClean="0"/>
              <a:t>Pract</a:t>
            </a:r>
            <a:r>
              <a:rPr lang="en-US" dirty="0" smtClean="0"/>
              <a:t>. 2016; 11: 17. </a:t>
            </a:r>
          </a:p>
          <a:p>
            <a:r>
              <a:rPr lang="en-US" dirty="0" smtClean="0"/>
              <a:t>https://</a:t>
            </a:r>
            <a:r>
              <a:rPr lang="en-US" dirty="0" err="1" smtClean="0"/>
              <a:t>www.ncbi.nlm.nih.gov</a:t>
            </a:r>
            <a:r>
              <a:rPr lang="en-US" dirty="0" smtClean="0"/>
              <a:t>/</a:t>
            </a:r>
            <a:r>
              <a:rPr lang="en-US" dirty="0" err="1" smtClean="0"/>
              <a:t>pmc</a:t>
            </a:r>
            <a:r>
              <a:rPr lang="en-US" dirty="0" smtClean="0"/>
              <a:t>/articles/PMC5146864/</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46</a:t>
            </a:fld>
            <a:endParaRPr lang="en-US"/>
          </a:p>
        </p:txBody>
      </p:sp>
    </p:spTree>
    <p:extLst>
      <p:ext uri="{BB962C8B-B14F-4D97-AF65-F5344CB8AC3E}">
        <p14:creationId xmlns:p14="http://schemas.microsoft.com/office/powerpoint/2010/main" val="378162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Salehi</a:t>
            </a:r>
            <a:r>
              <a:rPr lang="en-US" dirty="0" smtClean="0"/>
              <a:t>, M. 2015 The Effects of Buprenorphine</a:t>
            </a:r>
            <a:r>
              <a:rPr lang="en-US" baseline="0" dirty="0" smtClean="0"/>
              <a:t> on Methamphetamine Cravings J of </a:t>
            </a:r>
            <a:r>
              <a:rPr lang="en-US" baseline="0" dirty="0" err="1" smtClean="0"/>
              <a:t>Clinc</a:t>
            </a:r>
            <a:r>
              <a:rPr lang="en-US" baseline="0" dirty="0" smtClean="0"/>
              <a:t> Psychopharmacology</a:t>
            </a:r>
          </a:p>
          <a:p>
            <a:r>
              <a:rPr lang="en-US" dirty="0" smtClean="0"/>
              <a:t>https://</a:t>
            </a:r>
            <a:r>
              <a:rPr lang="en-US" dirty="0" err="1" smtClean="0"/>
              <a:t>www.ncbi.nlm.nih.gov</a:t>
            </a:r>
            <a:r>
              <a:rPr lang="en-US" dirty="0" smtClean="0"/>
              <a:t>/</a:t>
            </a:r>
            <a:r>
              <a:rPr lang="en-US" dirty="0" err="1" smtClean="0"/>
              <a:t>pubmed</a:t>
            </a:r>
            <a:r>
              <a:rPr lang="en-US" dirty="0" smtClean="0"/>
              <a:t>/26468683</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47</a:t>
            </a:fld>
            <a:endParaRPr lang="en-US"/>
          </a:p>
        </p:txBody>
      </p:sp>
    </p:spTree>
    <p:extLst>
      <p:ext uri="{BB962C8B-B14F-4D97-AF65-F5344CB8AC3E}">
        <p14:creationId xmlns:p14="http://schemas.microsoft.com/office/powerpoint/2010/main" val="1608990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Clinical Guidance for Treating Pregnant and Parenting Women With Opioid Use Disorder and Their Infants 2018</a:t>
            </a:r>
            <a:r>
              <a:rPr lang="en-US" b="0" baseline="0" dirty="0" smtClean="0"/>
              <a:t> </a:t>
            </a:r>
            <a:r>
              <a:rPr lang="en-US" dirty="0" smtClean="0"/>
              <a:t>https://</a:t>
            </a:r>
            <a:r>
              <a:rPr lang="en-US" dirty="0" err="1" smtClean="0"/>
              <a:t>store.samhsa.gov</a:t>
            </a:r>
            <a:r>
              <a:rPr lang="en-US" dirty="0" smtClean="0"/>
              <a:t>/shin/content//SMA18-5054c/SMA18-5054.pdf</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48</a:t>
            </a:fld>
            <a:endParaRPr lang="en-US"/>
          </a:p>
        </p:txBody>
      </p:sp>
    </p:spTree>
    <p:extLst>
      <p:ext uri="{BB962C8B-B14F-4D97-AF65-F5344CB8AC3E}">
        <p14:creationId xmlns:p14="http://schemas.microsoft.com/office/powerpoint/2010/main" val="82146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Chou,R</a:t>
            </a:r>
            <a:r>
              <a:rPr lang="en-US" dirty="0" smtClean="0"/>
              <a:t>. et al</a:t>
            </a:r>
            <a:r>
              <a:rPr lang="en-US" baseline="0" dirty="0" smtClean="0"/>
              <a:t> Agency for Healthcare </a:t>
            </a:r>
            <a:r>
              <a:rPr lang="en-US" baseline="0" dirty="0" err="1" smtClean="0"/>
              <a:t>Resaerch</a:t>
            </a:r>
            <a:r>
              <a:rPr lang="en-US" baseline="0" dirty="0" smtClean="0"/>
              <a:t> and Quality 2016</a:t>
            </a:r>
            <a:r>
              <a:rPr lang="en-US" dirty="0" smtClean="0"/>
              <a:t> https://</a:t>
            </a:r>
            <a:r>
              <a:rPr lang="en-US" dirty="0" err="1" smtClean="0"/>
              <a:t>www.ncbi.nlm.nih.gov</a:t>
            </a:r>
            <a:r>
              <a:rPr lang="en-US" dirty="0" smtClean="0"/>
              <a:t>/books/NBK402343/</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15</a:t>
            </a:fld>
            <a:endParaRPr lang="en-US"/>
          </a:p>
        </p:txBody>
      </p:sp>
    </p:spTree>
    <p:extLst>
      <p:ext uri="{BB962C8B-B14F-4D97-AF65-F5344CB8AC3E}">
        <p14:creationId xmlns:p14="http://schemas.microsoft.com/office/powerpoint/2010/main" val="375672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Lobelle</a:t>
            </a:r>
            <a:r>
              <a:rPr lang="en-US" dirty="0" smtClean="0"/>
              <a:t>, C. et al Boston Medical Center</a:t>
            </a:r>
            <a:r>
              <a:rPr lang="en-US" baseline="0" dirty="0" smtClean="0"/>
              <a:t> Policy and Procedure Manual</a:t>
            </a:r>
          </a:p>
          <a:p>
            <a:r>
              <a:rPr lang="en-US" dirty="0" smtClean="0"/>
              <a:t>https://</a:t>
            </a:r>
            <a:r>
              <a:rPr lang="en-US" dirty="0" err="1" smtClean="0"/>
              <a:t>www.bmcobat.org</a:t>
            </a:r>
            <a:r>
              <a:rPr lang="en-US" dirty="0" smtClean="0"/>
              <a:t>/resources/</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16</a:t>
            </a:fld>
            <a:endParaRPr lang="en-US"/>
          </a:p>
        </p:txBody>
      </p:sp>
    </p:spTree>
    <p:extLst>
      <p:ext uri="{BB962C8B-B14F-4D97-AF65-F5344CB8AC3E}">
        <p14:creationId xmlns:p14="http://schemas.microsoft.com/office/powerpoint/2010/main" val="149626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www.asam.org</a:t>
            </a:r>
            <a:r>
              <a:rPr lang="en-US" dirty="0" smtClean="0"/>
              <a:t>/docs/default-source/public-policy-statements/</a:t>
            </a:r>
            <a:r>
              <a:rPr lang="en-US" dirty="0" err="1" smtClean="0"/>
              <a:t>statement-on-regulation-of-obot.pdf?sfvrsn</a:t>
            </a:r>
            <a:r>
              <a:rPr lang="en-US" dirty="0" smtClean="0"/>
              <a:t>=df8540c2_2</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17</a:t>
            </a:fld>
            <a:endParaRPr lang="en-US"/>
          </a:p>
        </p:txBody>
      </p:sp>
    </p:spTree>
    <p:extLst>
      <p:ext uri="{BB962C8B-B14F-4D97-AF65-F5344CB8AC3E}">
        <p14:creationId xmlns:p14="http://schemas.microsoft.com/office/powerpoint/2010/main" val="897052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Stancliff,s</a:t>
            </a:r>
            <a:r>
              <a:rPr lang="en-US" dirty="0" smtClean="0"/>
              <a:t>., et al Aspects of Recovery from Addiction 2012</a:t>
            </a:r>
          </a:p>
          <a:p>
            <a:r>
              <a:rPr lang="en-US" dirty="0" smtClean="0"/>
              <a:t>https://</a:t>
            </a:r>
            <a:r>
              <a:rPr lang="en-US" dirty="0" err="1" smtClean="0"/>
              <a:t>www.tandfonline.com</a:t>
            </a:r>
            <a:r>
              <a:rPr lang="en-US" dirty="0" smtClean="0"/>
              <a:t>/</a:t>
            </a:r>
            <a:r>
              <a:rPr lang="en-US" dirty="0" err="1" smtClean="0"/>
              <a:t>doi</a:t>
            </a:r>
            <a:r>
              <a:rPr lang="en-US" dirty="0" smtClean="0"/>
              <a:t>/ref/10.1080/10550887.2012.694603?</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23</a:t>
            </a:fld>
            <a:endParaRPr lang="en-US"/>
          </a:p>
        </p:txBody>
      </p:sp>
    </p:spTree>
    <p:extLst>
      <p:ext uri="{BB962C8B-B14F-4D97-AF65-F5344CB8AC3E}">
        <p14:creationId xmlns:p14="http://schemas.microsoft.com/office/powerpoint/2010/main" val="1422703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Brous</a:t>
            </a:r>
            <a:r>
              <a:rPr lang="en-US" dirty="0" smtClean="0"/>
              <a:t>,</a:t>
            </a:r>
            <a:r>
              <a:rPr lang="en-US" baseline="0" dirty="0" smtClean="0"/>
              <a:t> K. 2014 </a:t>
            </a:r>
            <a:r>
              <a:rPr lang="en-US" dirty="0" smtClean="0"/>
              <a:t>https://</a:t>
            </a:r>
            <a:r>
              <a:rPr lang="en-US" dirty="0" err="1" smtClean="0"/>
              <a:t>www.acesconnection.com</a:t>
            </a:r>
            <a:r>
              <a:rPr lang="en-US" dirty="0" smtClean="0"/>
              <a:t>/blog/dr-vincent-felitti-the-origins-of-addiction-evidence-from-the-adverse-childhood-experiences-study</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24</a:t>
            </a:fld>
            <a:endParaRPr lang="en-US"/>
          </a:p>
        </p:txBody>
      </p:sp>
    </p:spTree>
    <p:extLst>
      <p:ext uri="{BB962C8B-B14F-4D97-AF65-F5344CB8AC3E}">
        <p14:creationId xmlns:p14="http://schemas.microsoft.com/office/powerpoint/2010/main" val="129531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Lobelle</a:t>
            </a:r>
            <a:r>
              <a:rPr lang="en-US" dirty="0" smtClean="0"/>
              <a:t>, C. 2016 Boston Medical Center Policies and Procedures</a:t>
            </a:r>
            <a:r>
              <a:rPr lang="en-US" baseline="0" dirty="0" smtClean="0"/>
              <a:t> OBOT </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27</a:t>
            </a:fld>
            <a:endParaRPr lang="en-US"/>
          </a:p>
        </p:txBody>
      </p:sp>
    </p:spTree>
    <p:extLst>
      <p:ext uri="{BB962C8B-B14F-4D97-AF65-F5344CB8AC3E}">
        <p14:creationId xmlns:p14="http://schemas.microsoft.com/office/powerpoint/2010/main" val="36317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Providers Clinical Support System</a:t>
            </a:r>
            <a:r>
              <a:rPr lang="en-US" baseline="0" dirty="0" smtClean="0"/>
              <a:t> </a:t>
            </a:r>
            <a:r>
              <a:rPr lang="en-US" dirty="0" smtClean="0"/>
              <a:t>https://30qkon2g8eif8wrj03zeh041-wpengine.netdna-ssl.com/</a:t>
            </a:r>
            <a:r>
              <a:rPr lang="en-US" dirty="0" err="1" smtClean="0"/>
              <a:t>wp</a:t>
            </a:r>
            <a:r>
              <a:rPr lang="en-US" dirty="0" smtClean="0"/>
              <a:t>-content/uploads/2014/10/Sample-1-Treatment-Agreement.pdf</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31</a:t>
            </a:fld>
            <a:endParaRPr lang="en-US"/>
          </a:p>
        </p:txBody>
      </p:sp>
    </p:spTree>
    <p:extLst>
      <p:ext uri="{BB962C8B-B14F-4D97-AF65-F5344CB8AC3E}">
        <p14:creationId xmlns:p14="http://schemas.microsoft.com/office/powerpoint/2010/main" val="57280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ASAM Guidelines 2015https://</a:t>
            </a:r>
            <a:r>
              <a:rPr lang="en-US" dirty="0" err="1" smtClean="0"/>
              <a:t>www.asam.org</a:t>
            </a:r>
            <a:r>
              <a:rPr lang="en-US" dirty="0" smtClean="0"/>
              <a:t>/docs/default-source/practice-support/guidelines-and-consensus-docs/</a:t>
            </a:r>
            <a:r>
              <a:rPr lang="en-US" dirty="0" err="1" smtClean="0"/>
              <a:t>asam</a:t>
            </a:r>
            <a:r>
              <a:rPr lang="en-US" dirty="0" smtClean="0"/>
              <a:t>-national-practice-guideline-</a:t>
            </a:r>
            <a:r>
              <a:rPr lang="en-US" dirty="0" err="1" smtClean="0"/>
              <a:t>supplement.pdf</a:t>
            </a:r>
            <a:endParaRPr lang="en-US" dirty="0"/>
          </a:p>
        </p:txBody>
      </p:sp>
      <p:sp>
        <p:nvSpPr>
          <p:cNvPr id="4" name="Slide Number Placeholder 3"/>
          <p:cNvSpPr>
            <a:spLocks noGrp="1"/>
          </p:cNvSpPr>
          <p:nvPr>
            <p:ph type="sldNum" sz="quarter" idx="10"/>
          </p:nvPr>
        </p:nvSpPr>
        <p:spPr/>
        <p:txBody>
          <a:bodyPr/>
          <a:lstStyle/>
          <a:p>
            <a:fld id="{8AB071C6-A458-B24D-9EFD-31F6ADD90598}" type="slidenum">
              <a:rPr lang="en-US" smtClean="0"/>
              <a:t>32</a:t>
            </a:fld>
            <a:endParaRPr lang="en-US"/>
          </a:p>
        </p:txBody>
      </p:sp>
    </p:spTree>
    <p:extLst>
      <p:ext uri="{BB962C8B-B14F-4D97-AF65-F5344CB8AC3E}">
        <p14:creationId xmlns:p14="http://schemas.microsoft.com/office/powerpoint/2010/main" val="1558849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984115" y="-8467"/>
              <a:ext cx="2204710"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10371666" y="-8467"/>
              <a:ext cx="182033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917470" y="-8467"/>
              <a:ext cx="227135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7207B6-8D38-4EE9-A1B4-BE4BBFA92D0A}"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476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7207B6-8D38-4EE9-A1B4-BE4BBFA92D0A}"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394463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7207B6-8D38-4EE9-A1B4-BE4BBFA92D0A}"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997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7207B6-8D38-4EE9-A1B4-BE4BBFA92D0A}"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249561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7207B6-8D38-4EE9-A1B4-BE4BBFA92D0A}"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34870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7207B6-8D38-4EE9-A1B4-BE4BBFA92D0A}"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3158838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7207B6-8D38-4EE9-A1B4-BE4BBFA92D0A}"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3706627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7207B6-8D38-4EE9-A1B4-BE4BBFA92D0A}"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70184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7207B6-8D38-4EE9-A1B4-BE4BBFA92D0A}"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144909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7207B6-8D38-4EE9-A1B4-BE4BBFA92D0A}" type="datetimeFigureOut">
              <a:rPr lang="en-US" smtClean="0"/>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327190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7207B6-8D38-4EE9-A1B4-BE4BBFA92D0A}"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255149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7207B6-8D38-4EE9-A1B4-BE4BBFA92D0A}" type="datetimeFigureOut">
              <a:rPr lang="en-US" smtClean="0"/>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124470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7207B6-8D38-4EE9-A1B4-BE4BBFA92D0A}" type="datetimeFigureOut">
              <a:rPr lang="en-US" smtClean="0"/>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101197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207B6-8D38-4EE9-A1B4-BE4BBFA92D0A}" type="datetimeFigureOut">
              <a:rPr lang="en-US" smtClean="0"/>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87184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7207B6-8D38-4EE9-A1B4-BE4BBFA92D0A}" type="datetimeFigureOut">
              <a:rPr lang="en-US" smtClean="0"/>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59FC4-6C6B-4011-AAB5-D4DF6D8B0B98}" type="slidenum">
              <a:rPr lang="en-US" smtClean="0"/>
              <a:t>‹#›</a:t>
            </a:fld>
            <a:endParaRPr lang="en-US"/>
          </a:p>
        </p:txBody>
      </p:sp>
    </p:spTree>
    <p:extLst>
      <p:ext uri="{BB962C8B-B14F-4D97-AF65-F5344CB8AC3E}">
        <p14:creationId xmlns:p14="http://schemas.microsoft.com/office/powerpoint/2010/main" val="92773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59FC4-6C6B-4011-AAB5-D4DF6D8B0B98}" type="slidenum">
              <a:rPr lang="en-US" smtClean="0"/>
              <a:t>‹#›</a:t>
            </a:fld>
            <a:endParaRPr lang="en-US"/>
          </a:p>
        </p:txBody>
      </p:sp>
      <p:sp>
        <p:nvSpPr>
          <p:cNvPr id="5" name="Date Placeholder 4"/>
          <p:cNvSpPr>
            <a:spLocks noGrp="1"/>
          </p:cNvSpPr>
          <p:nvPr>
            <p:ph type="dt" sz="half" idx="10"/>
          </p:nvPr>
        </p:nvSpPr>
        <p:spPr/>
        <p:txBody>
          <a:bodyPr/>
          <a:lstStyle/>
          <a:p>
            <a:fld id="{937207B6-8D38-4EE9-A1B4-BE4BBFA92D0A}" type="datetimeFigureOut">
              <a:rPr lang="en-US" smtClean="0"/>
              <a:t>12/12/2018</a:t>
            </a:fld>
            <a:endParaRPr lang="en-US"/>
          </a:p>
        </p:txBody>
      </p:sp>
    </p:spTree>
    <p:extLst>
      <p:ext uri="{BB962C8B-B14F-4D97-AF65-F5344CB8AC3E}">
        <p14:creationId xmlns:p14="http://schemas.microsoft.com/office/powerpoint/2010/main" val="249899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3" y="609600"/>
            <a:ext cx="9970251"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77333" y="2160589"/>
            <a:ext cx="9970251"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84115" y="6041361"/>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grpSp>
        <p:nvGrpSpPr>
          <p:cNvPr id="9" name="Group 8"/>
          <p:cNvGrpSpPr/>
          <p:nvPr userDrawn="1"/>
        </p:nvGrpSpPr>
        <p:grpSpPr>
          <a:xfrm>
            <a:off x="10591800" y="-8467"/>
            <a:ext cx="1616430" cy="6866467"/>
            <a:chOff x="8932333" y="-8467"/>
            <a:chExt cx="3275898" cy="6866467"/>
          </a:xfrm>
        </p:grpSpPr>
        <p:cxnSp>
          <p:nvCxnSpPr>
            <p:cNvPr id="20" name="Straight Connector 19"/>
            <p:cNvCxnSpPr/>
            <p:nvPr userDrawn="1"/>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userDrawn="1"/>
          </p:nvSpPr>
          <p:spPr>
            <a:xfrm>
              <a:off x="935390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p:cNvSpPr/>
            <p:nvPr/>
          </p:nvSpPr>
          <p:spPr>
            <a:xfrm>
              <a:off x="10898730" y="-8467"/>
              <a:ext cx="128925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309517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samhsa.gov/sites/default/files/topics/alcohol_tobacco_drugs/healthy_pregnancy_healthy_baby_flyer.pdfS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acesconnection.com/blog/dr-vincent-felitti-the-origins-of-addiction-evidence-from-the-adverse-childhood-experiences-study" TargetMode="External"/><Relationship Id="rId2" Type="http://schemas.openxmlformats.org/officeDocument/2006/relationships/hyperlink" Target="https://www.ncbi.nlm.nih.gov/pmc/articles/PMC5146864/" TargetMode="External"/><Relationship Id="rId1" Type="http://schemas.openxmlformats.org/officeDocument/2006/relationships/slideLayout" Target="../slideLayouts/slideLayout2.xml"/><Relationship Id="rId4" Type="http://schemas.openxmlformats.org/officeDocument/2006/relationships/hyperlink" Target="https://pcssnow.org/wp-content/uploads/2014/03/PCSS-MATGuidanceTransferMethadonetoBup.Casadonte.pdf"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store.samhsa.gov/product/Clinical-Guidance-for-Treating-Pregnant-and-Parenting-Women-With-Opioid-Use-Disorder-and-Their-Infants/SMA18-5054" TargetMode="External"/><Relationship Id="rId2" Type="http://schemas.openxmlformats.org/officeDocument/2006/relationships/hyperlink" Target="https://www.ncbi.nlm.nih.gov/books/NBK402343" TargetMode="External"/><Relationship Id="rId1" Type="http://schemas.openxmlformats.org/officeDocument/2006/relationships/slideLayout" Target="../slideLayouts/slideLayout2.xml"/><Relationship Id="rId5" Type="http://schemas.openxmlformats.org/officeDocument/2006/relationships/hyperlink" Target="https://www.bmcobat.org/resources" TargetMode="External"/><Relationship Id="rId4" Type="http://schemas.openxmlformats.org/officeDocument/2006/relationships/hyperlink" Target="https://www.ncbi.nlm.nih.gov/pmc/articles/PMC2628995"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asam.org/docs/default-source/public-policy-statements/statement-on-regulation-of-obot.pdf?sfvrsn=df8540c2_2" TargetMode="External"/><Relationship Id="rId2" Type="http://schemas.openxmlformats.org/officeDocument/2006/relationships/hyperlink" Target="https://www.journalofsubstanceabusetreatment.com/article/S0740-5472(16)30427-5/pdf" TargetMode="External"/><Relationship Id="rId1" Type="http://schemas.openxmlformats.org/officeDocument/2006/relationships/slideLayout" Target="../slideLayouts/slideLayout2.xml"/><Relationship Id="rId6" Type="http://schemas.openxmlformats.org/officeDocument/2006/relationships/hyperlink" Target="https://www.tandfonline.com/doi/ref/10.1080/10550887.2012.694603" TargetMode="External"/><Relationship Id="rId5" Type="http://schemas.openxmlformats.org/officeDocument/2006/relationships/hyperlink" Target="https://www.samhsa.gov/medication-assisted-treatment/treatment/buprenorphine" TargetMode="External"/><Relationship Id="rId4" Type="http://schemas.openxmlformats.org/officeDocument/2006/relationships/hyperlink" Target="https://www.ncbi.nlm.nih.gov/pubmed/26468683" TargetMode="Externa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606" y="1052137"/>
            <a:ext cx="9995870" cy="2245408"/>
          </a:xfrm>
        </p:spPr>
        <p:txBody>
          <a:bodyPr/>
          <a:lstStyle/>
          <a:p>
            <a:r>
              <a:rPr lang="en-US" sz="4800" dirty="0" smtClean="0"/>
              <a:t>California’s Hub and Spoke System </a:t>
            </a:r>
            <a:br>
              <a:rPr lang="en-US" sz="4800" dirty="0" smtClean="0"/>
            </a:br>
            <a:r>
              <a:rPr lang="en-US" sz="4800" dirty="0" smtClean="0"/>
              <a:t>Learning Collaborative Q5 </a:t>
            </a:r>
            <a:r>
              <a:rPr lang="en-US" sz="6000" dirty="0" smtClean="0"/>
              <a:t/>
            </a:r>
            <a:br>
              <a:rPr lang="en-US" sz="6000" dirty="0" smtClean="0"/>
            </a:br>
            <a:endParaRPr lang="en-US" sz="6000" dirty="0"/>
          </a:p>
        </p:txBody>
      </p:sp>
      <p:sp>
        <p:nvSpPr>
          <p:cNvPr id="3" name="Subtitle 2"/>
          <p:cNvSpPr>
            <a:spLocks noGrp="1"/>
          </p:cNvSpPr>
          <p:nvPr>
            <p:ph type="subTitle" idx="1"/>
          </p:nvPr>
        </p:nvSpPr>
        <p:spPr>
          <a:xfrm>
            <a:off x="90968" y="3782736"/>
            <a:ext cx="10161146" cy="1270493"/>
          </a:xfrm>
        </p:spPr>
        <p:txBody>
          <a:bodyPr>
            <a:noAutofit/>
          </a:bodyPr>
          <a:lstStyle/>
          <a:p>
            <a:r>
              <a:rPr lang="en-US" sz="3600" dirty="0" smtClean="0">
                <a:solidFill>
                  <a:srgbClr val="00B0F0"/>
                </a:solidFill>
              </a:rPr>
              <a:t>Building Your Multidisciplinary Team</a:t>
            </a:r>
            <a:endParaRPr lang="en-US" sz="3600" dirty="0">
              <a:solidFill>
                <a:srgbClr val="00B0F0"/>
              </a:solidFill>
            </a:endParaRPr>
          </a:p>
        </p:txBody>
      </p:sp>
      <p:sp>
        <p:nvSpPr>
          <p:cNvPr id="4" name="TextBox 3"/>
          <p:cNvSpPr txBox="1"/>
          <p:nvPr/>
        </p:nvSpPr>
        <p:spPr>
          <a:xfrm>
            <a:off x="4169384" y="4622324"/>
            <a:ext cx="5917454" cy="2185214"/>
          </a:xfrm>
          <a:prstGeom prst="rect">
            <a:avLst/>
          </a:prstGeom>
          <a:noFill/>
        </p:spPr>
        <p:txBody>
          <a:bodyPr wrap="none" rtlCol="0">
            <a:spAutoFit/>
          </a:bodyPr>
          <a:lstStyle/>
          <a:p>
            <a:pPr algn="r"/>
            <a:r>
              <a:rPr lang="en-US" dirty="0" smtClean="0"/>
              <a:t>Gloria Miele, Ph.D., Learning Collaborative Coordinator</a:t>
            </a:r>
          </a:p>
          <a:p>
            <a:pPr algn="r"/>
            <a:r>
              <a:rPr lang="en-US" dirty="0" smtClean="0"/>
              <a:t>UCLA Integrated Substance Abuse Programs (ISAP)</a:t>
            </a:r>
          </a:p>
          <a:p>
            <a:pPr algn="r"/>
            <a:r>
              <a:rPr lang="en-US" dirty="0"/>
              <a:t>Katie Bell, MSN, RN-BC Chapa-De Indian Health</a:t>
            </a:r>
          </a:p>
          <a:p>
            <a:pPr algn="r"/>
            <a:r>
              <a:rPr lang="en-US" dirty="0" smtClean="0"/>
              <a:t> </a:t>
            </a:r>
          </a:p>
          <a:p>
            <a:pPr algn="r"/>
            <a:endParaRPr lang="en-US" dirty="0"/>
          </a:p>
          <a:p>
            <a:pPr algn="r"/>
            <a:endParaRPr lang="en-US" dirty="0" smtClean="0"/>
          </a:p>
          <a:p>
            <a:pPr algn="r"/>
            <a:endParaRPr lang="en-US" dirty="0"/>
          </a:p>
          <a:p>
            <a:pPr algn="r"/>
            <a:endParaRPr lang="en-US" sz="1000" dirty="0" smtClean="0"/>
          </a:p>
        </p:txBody>
      </p:sp>
    </p:spTree>
    <p:extLst>
      <p:ext uri="{BB962C8B-B14F-4D97-AF65-F5344CB8AC3E}">
        <p14:creationId xmlns:p14="http://schemas.microsoft.com/office/powerpoint/2010/main" val="572757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73" y="573108"/>
            <a:ext cx="9601196" cy="1449577"/>
          </a:xfrm>
        </p:spPr>
        <p:txBody>
          <a:bodyPr/>
          <a:lstStyle/>
          <a:p>
            <a:pPr algn="l"/>
            <a:r>
              <a:rPr lang="en-US" dirty="0" smtClean="0"/>
              <a:t>Our MAT Teams</a:t>
            </a:r>
            <a:endParaRPr lang="en-US" dirty="0"/>
          </a:p>
        </p:txBody>
      </p:sp>
      <p:sp>
        <p:nvSpPr>
          <p:cNvPr id="3" name="Content Placeholder 2"/>
          <p:cNvSpPr>
            <a:spLocks noGrp="1"/>
          </p:cNvSpPr>
          <p:nvPr>
            <p:ph idx="1"/>
          </p:nvPr>
        </p:nvSpPr>
        <p:spPr>
          <a:xfrm>
            <a:off x="350004" y="1712389"/>
            <a:ext cx="9601196" cy="4039162"/>
          </a:xfrm>
        </p:spPr>
        <p:txBody>
          <a:bodyPr numCol="2">
            <a:noAutofit/>
          </a:bodyPr>
          <a:lstStyle/>
          <a:p>
            <a:pPr marL="0" indent="0">
              <a:buNone/>
            </a:pPr>
            <a:r>
              <a:rPr lang="en-US" sz="2400" dirty="0" smtClean="0"/>
              <a:t>Multi-disciplinary, integrated care</a:t>
            </a:r>
          </a:p>
          <a:p>
            <a:r>
              <a:rPr lang="en-US" sz="2400" dirty="0" smtClean="0"/>
              <a:t>Medical</a:t>
            </a:r>
          </a:p>
          <a:p>
            <a:pPr lvl="1"/>
            <a:r>
              <a:rPr lang="en-US" sz="2400" dirty="0" smtClean="0"/>
              <a:t>Waivered providers</a:t>
            </a:r>
          </a:p>
          <a:p>
            <a:pPr lvl="1"/>
            <a:r>
              <a:rPr lang="en-US" sz="2400" dirty="0" smtClean="0"/>
              <a:t>RN Case Managers</a:t>
            </a:r>
          </a:p>
          <a:p>
            <a:pPr lvl="1"/>
            <a:r>
              <a:rPr lang="en-US" sz="2400" dirty="0" smtClean="0"/>
              <a:t>Medical Assistants</a:t>
            </a:r>
          </a:p>
          <a:p>
            <a:r>
              <a:rPr lang="en-US" sz="2400" dirty="0" smtClean="0"/>
              <a:t>Behavioral Health</a:t>
            </a:r>
            <a:endParaRPr lang="en-US" sz="2400" dirty="0"/>
          </a:p>
          <a:p>
            <a:pPr lvl="1"/>
            <a:r>
              <a:rPr lang="en-US" sz="2400" dirty="0" smtClean="0"/>
              <a:t>LMFT</a:t>
            </a:r>
          </a:p>
          <a:p>
            <a:pPr marL="457200" lvl="1" indent="0">
              <a:buNone/>
            </a:pPr>
            <a:endParaRPr lang="en-US" sz="2400" dirty="0" smtClean="0"/>
          </a:p>
          <a:p>
            <a:pPr lvl="1"/>
            <a:r>
              <a:rPr lang="en-US" sz="2400" dirty="0" smtClean="0"/>
              <a:t>LCSW </a:t>
            </a:r>
          </a:p>
          <a:p>
            <a:r>
              <a:rPr lang="en-US" sz="2400" dirty="0" smtClean="0"/>
              <a:t>SUD</a:t>
            </a:r>
          </a:p>
          <a:p>
            <a:pPr lvl="1"/>
            <a:r>
              <a:rPr lang="en-US" sz="2400" dirty="0" smtClean="0"/>
              <a:t>CATC </a:t>
            </a:r>
          </a:p>
          <a:p>
            <a:pPr lvl="1"/>
            <a:r>
              <a:rPr lang="en-US" sz="2400" dirty="0" smtClean="0"/>
              <a:t>CAADC I, II</a:t>
            </a:r>
          </a:p>
          <a:p>
            <a:pPr lvl="1"/>
            <a:r>
              <a:rPr lang="en-US" sz="2400" dirty="0" smtClean="0"/>
              <a:t>LADC</a:t>
            </a:r>
          </a:p>
        </p:txBody>
      </p:sp>
      <p:pic>
        <p:nvPicPr>
          <p:cNvPr id="6" name="Picture 5" descr="Teamwork&#10;&#10;4 human figures fixing co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055" y="554557"/>
            <a:ext cx="3682529" cy="2315664"/>
          </a:xfrm>
          <a:prstGeom prst="rect">
            <a:avLst/>
          </a:prstGeom>
        </p:spPr>
      </p:pic>
    </p:spTree>
    <p:extLst>
      <p:ext uri="{BB962C8B-B14F-4D97-AF65-F5344CB8AC3E}">
        <p14:creationId xmlns:p14="http://schemas.microsoft.com/office/powerpoint/2010/main" val="661970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Multi-disciplinary teamwork</a:t>
            </a:r>
            <a:endParaRPr lang="en-US" dirty="0"/>
          </a:p>
        </p:txBody>
      </p:sp>
      <p:sp>
        <p:nvSpPr>
          <p:cNvPr id="3" name="Content Placeholder 2"/>
          <p:cNvSpPr>
            <a:spLocks noGrp="1"/>
          </p:cNvSpPr>
          <p:nvPr>
            <p:ph idx="1"/>
          </p:nvPr>
        </p:nvSpPr>
        <p:spPr>
          <a:xfrm>
            <a:off x="677333" y="1930400"/>
            <a:ext cx="9970251" cy="3880773"/>
          </a:xfrm>
        </p:spPr>
        <p:txBody>
          <a:bodyPr>
            <a:normAutofit/>
          </a:bodyPr>
          <a:lstStyle/>
          <a:p>
            <a:r>
              <a:rPr lang="en-US" sz="2400" dirty="0" smtClean="0"/>
              <a:t>Once patient is screened for admission to MAT program ALWAYS begin with </a:t>
            </a:r>
            <a:r>
              <a:rPr lang="en-US" sz="2400" u="sng" dirty="0" smtClean="0"/>
              <a:t>medical stabilization</a:t>
            </a:r>
            <a:r>
              <a:rPr lang="en-US" sz="2400" dirty="0" smtClean="0"/>
              <a:t>. This is one of the most common mistakes in clinics. If Substance Use Counselor or Behavioral Health Counselor does first intake assessment and initiates care then medical needs might not be effectively identified and treated. Patient will need a Medical admission with the MAT provider. Admission will include routine blood labs plus HCV and HIV. Patient will need starting of buprenorphine, monitoring for craving and withdrawal and finding stable dose before initiating SUD care and Behavioral Health Care.</a:t>
            </a:r>
            <a:endParaRPr lang="en-US" sz="2400" dirty="0"/>
          </a:p>
        </p:txBody>
      </p:sp>
    </p:spTree>
    <p:extLst>
      <p:ext uri="{BB962C8B-B14F-4D97-AF65-F5344CB8AC3E}">
        <p14:creationId xmlns:p14="http://schemas.microsoft.com/office/powerpoint/2010/main" val="113563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Multi-disciplinary collaboration -</a:t>
            </a:r>
            <a:br>
              <a:rPr lang="en-US" dirty="0" smtClean="0"/>
            </a:br>
            <a:r>
              <a:rPr lang="en-US" dirty="0" smtClean="0"/>
              <a:t> who does what on the MAT team?</a:t>
            </a:r>
            <a:endParaRPr lang="en-US" dirty="0"/>
          </a:p>
        </p:txBody>
      </p:sp>
      <p:sp>
        <p:nvSpPr>
          <p:cNvPr id="3" name="Content Placeholder 2"/>
          <p:cNvSpPr>
            <a:spLocks noGrp="1"/>
          </p:cNvSpPr>
          <p:nvPr>
            <p:ph idx="1"/>
          </p:nvPr>
        </p:nvSpPr>
        <p:spPr/>
        <p:txBody>
          <a:bodyPr>
            <a:normAutofit/>
          </a:bodyPr>
          <a:lstStyle/>
          <a:p>
            <a:endParaRPr lang="en-US" sz="2400" dirty="0"/>
          </a:p>
          <a:p>
            <a:r>
              <a:rPr lang="en-US" sz="2400" dirty="0" smtClean="0"/>
              <a:t>Define procedures for each discipline in MAT policies and procedures</a:t>
            </a:r>
          </a:p>
          <a:p>
            <a:r>
              <a:rPr lang="en-US" sz="2400" dirty="0" smtClean="0"/>
              <a:t>Understand disciplines: licensing, certification, special training and scope of practice</a:t>
            </a:r>
          </a:p>
          <a:p>
            <a:r>
              <a:rPr lang="en-US" sz="2400" dirty="0"/>
              <a:t>Make best use of team talents and </a:t>
            </a:r>
            <a:r>
              <a:rPr lang="en-US" sz="2400" dirty="0" smtClean="0"/>
              <a:t>respect </a:t>
            </a:r>
            <a:r>
              <a:rPr lang="en-US" sz="2400" dirty="0"/>
              <a:t>each </a:t>
            </a:r>
            <a:r>
              <a:rPr lang="en-US" sz="2400" dirty="0" smtClean="0"/>
              <a:t>role</a:t>
            </a:r>
          </a:p>
          <a:p>
            <a:r>
              <a:rPr lang="en-US" sz="2400" dirty="0"/>
              <a:t>Communication is essential, especially as MAT caseload </a:t>
            </a:r>
            <a:r>
              <a:rPr lang="en-US" sz="2400" dirty="0" smtClean="0"/>
              <a:t>increases</a:t>
            </a:r>
            <a:endParaRPr lang="en-US" sz="2400" dirty="0"/>
          </a:p>
          <a:p>
            <a:endParaRPr lang="en-US" dirty="0" smtClean="0"/>
          </a:p>
          <a:p>
            <a:endParaRPr lang="en-US" dirty="0" smtClean="0"/>
          </a:p>
          <a:p>
            <a:endParaRPr lang="en-US" dirty="0"/>
          </a:p>
        </p:txBody>
      </p:sp>
      <p:pic>
        <p:nvPicPr>
          <p:cNvPr id="5" name="Picture 4" descr="circle of people holding hands&#10;&#10;&quot;The team must have a collaborative climate&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1866" y="444500"/>
            <a:ext cx="2615718" cy="1959264"/>
          </a:xfrm>
          <a:prstGeom prst="rect">
            <a:avLst/>
          </a:prstGeom>
        </p:spPr>
      </p:pic>
    </p:spTree>
    <p:extLst>
      <p:ext uri="{BB962C8B-B14F-4D97-AF65-F5344CB8AC3E}">
        <p14:creationId xmlns:p14="http://schemas.microsoft.com/office/powerpoint/2010/main" val="1242917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48" y="350283"/>
            <a:ext cx="8880529" cy="1320800"/>
          </a:xfrm>
        </p:spPr>
        <p:txBody>
          <a:bodyPr/>
          <a:lstStyle/>
          <a:p>
            <a:pPr algn="l"/>
            <a:r>
              <a:rPr lang="en-US" dirty="0" smtClean="0"/>
              <a:t>					Program Manager/Coordinator</a:t>
            </a:r>
            <a:endParaRPr lang="en-US" dirty="0"/>
          </a:p>
        </p:txBody>
      </p:sp>
      <p:sp>
        <p:nvSpPr>
          <p:cNvPr id="3" name="Content Placeholder 2"/>
          <p:cNvSpPr>
            <a:spLocks noGrp="1"/>
          </p:cNvSpPr>
          <p:nvPr>
            <p:ph idx="1"/>
          </p:nvPr>
        </p:nvSpPr>
        <p:spPr/>
        <p:txBody>
          <a:bodyPr>
            <a:normAutofit/>
          </a:bodyPr>
          <a:lstStyle/>
          <a:p>
            <a:r>
              <a:rPr lang="en-US" sz="2400" dirty="0" smtClean="0"/>
              <a:t>Keeps the program moving smoothly – chief problem solver</a:t>
            </a:r>
          </a:p>
          <a:p>
            <a:r>
              <a:rPr lang="en-US" sz="2400" dirty="0" smtClean="0"/>
              <a:t>Executes the great ideas coming from the MAT team</a:t>
            </a:r>
          </a:p>
          <a:p>
            <a:r>
              <a:rPr lang="en-US" sz="2400" dirty="0" smtClean="0"/>
              <a:t>Keeps all MAT team members in the loop of new projects, changes in procedures, community outreach</a:t>
            </a:r>
          </a:p>
          <a:p>
            <a:r>
              <a:rPr lang="en-US" sz="2400" dirty="0" smtClean="0"/>
              <a:t>Works with MAT team and Administration – clear communication</a:t>
            </a:r>
          </a:p>
          <a:p>
            <a:r>
              <a:rPr lang="en-US" sz="2400" dirty="0" smtClean="0"/>
              <a:t>Develops Policies and Procedures with the team</a:t>
            </a:r>
            <a:endParaRPr lang="en-US" sz="2400" dirty="0"/>
          </a:p>
        </p:txBody>
      </p:sp>
      <p:pic>
        <p:nvPicPr>
          <p:cNvPr id="7" name="Picture 6" descr="Lit light bulb with the text inside saying &quot;Great Idea!&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8227" y="246957"/>
            <a:ext cx="1798918" cy="1839434"/>
          </a:xfrm>
          <a:prstGeom prst="rect">
            <a:avLst/>
          </a:prstGeom>
        </p:spPr>
      </p:pic>
    </p:spTree>
    <p:extLst>
      <p:ext uri="{BB962C8B-B14F-4D97-AF65-F5344CB8AC3E}">
        <p14:creationId xmlns:p14="http://schemas.microsoft.com/office/powerpoint/2010/main" val="591800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Case Reviews are Invaluable </a:t>
            </a:r>
            <a:endParaRPr lang="en-US" dirty="0"/>
          </a:p>
        </p:txBody>
      </p:sp>
      <p:sp>
        <p:nvSpPr>
          <p:cNvPr id="3" name="Content Placeholder 2"/>
          <p:cNvSpPr>
            <a:spLocks noGrp="1"/>
          </p:cNvSpPr>
          <p:nvPr>
            <p:ph idx="1"/>
          </p:nvPr>
        </p:nvSpPr>
        <p:spPr/>
        <p:txBody>
          <a:bodyPr/>
          <a:lstStyle/>
          <a:p>
            <a:r>
              <a:rPr lang="en-US" sz="2400" dirty="0" smtClean="0"/>
              <a:t>Challenge is finding the time – build into provider’s schedule or lunch break</a:t>
            </a:r>
          </a:p>
          <a:p>
            <a:r>
              <a:rPr lang="en-US" sz="2400" dirty="0" smtClean="0"/>
              <a:t>MAT Team meets to review patient current needs.</a:t>
            </a:r>
          </a:p>
          <a:p>
            <a:r>
              <a:rPr lang="en-US" sz="2400" dirty="0" smtClean="0"/>
              <a:t>MAT decision making – such as progressing to higher Phase</a:t>
            </a:r>
          </a:p>
          <a:p>
            <a:pPr marL="914400" lvl="2" indent="0" algn="ctr">
              <a:buNone/>
            </a:pPr>
            <a:r>
              <a:rPr lang="en-US" sz="3200" dirty="0" smtClean="0"/>
              <a:t>            Collaborative Care is MAT Gold</a:t>
            </a:r>
          </a:p>
        </p:txBody>
      </p:sp>
      <p:pic>
        <p:nvPicPr>
          <p:cNvPr id="4" name="Picture 3" descr="&quot;Collaborative Care&quot;&#10; &#10;4 human figures pushing puzzle pieces toget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82" y="4432147"/>
            <a:ext cx="3609916" cy="1652733"/>
          </a:xfrm>
          <a:prstGeom prst="rect">
            <a:avLst/>
          </a:prstGeom>
        </p:spPr>
      </p:pic>
    </p:spTree>
    <p:extLst>
      <p:ext uri="{BB962C8B-B14F-4D97-AF65-F5344CB8AC3E}">
        <p14:creationId xmlns:p14="http://schemas.microsoft.com/office/powerpoint/2010/main" val="932790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839789"/>
            <a:ext cx="9970251" cy="1320800"/>
          </a:xfrm>
        </p:spPr>
        <p:txBody>
          <a:bodyPr/>
          <a:lstStyle/>
          <a:p>
            <a:r>
              <a:rPr lang="en-US" dirty="0" smtClean="0"/>
              <a:t>Models of Care</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2800" dirty="0" smtClean="0"/>
              <a:t>A model of care is often defined by available staff and provider preferences.</a:t>
            </a:r>
            <a:r>
              <a:rPr lang="en-US" sz="2800" dirty="0"/>
              <a:t> </a:t>
            </a:r>
            <a:r>
              <a:rPr lang="en-US" sz="2800" dirty="0" smtClean="0"/>
              <a:t>Determining the best model of care then gives shape and direction to how the program is built. A model of care clarifies roles and areas of care. Model of care is a core element of MAT Policies and Procedures</a:t>
            </a:r>
            <a:r>
              <a:rPr lang="en-US" sz="2800" dirty="0"/>
              <a:t>.</a:t>
            </a:r>
            <a:endParaRPr lang="en-US" sz="2800" dirty="0" smtClean="0"/>
          </a:p>
        </p:txBody>
      </p:sp>
    </p:spTree>
    <p:extLst>
      <p:ext uri="{BB962C8B-B14F-4D97-AF65-F5344CB8AC3E}">
        <p14:creationId xmlns:p14="http://schemas.microsoft.com/office/powerpoint/2010/main" val="51658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RN Case Management </a:t>
            </a:r>
            <a:br>
              <a:rPr lang="en-US" dirty="0"/>
            </a:br>
            <a:endParaRPr lang="en-US" dirty="0"/>
          </a:p>
        </p:txBody>
      </p:sp>
      <p:sp>
        <p:nvSpPr>
          <p:cNvPr id="3" name="Content Placeholder 2"/>
          <p:cNvSpPr>
            <a:spLocks noGrp="1"/>
          </p:cNvSpPr>
          <p:nvPr>
            <p:ph idx="1"/>
          </p:nvPr>
        </p:nvSpPr>
        <p:spPr>
          <a:xfrm>
            <a:off x="475855" y="1602650"/>
            <a:ext cx="9970251" cy="4999628"/>
          </a:xfrm>
        </p:spPr>
        <p:txBody>
          <a:bodyPr>
            <a:noAutofit/>
          </a:bodyPr>
          <a:lstStyle/>
          <a:p>
            <a:r>
              <a:rPr lang="en-US" sz="2400" dirty="0" smtClean="0"/>
              <a:t>Complete Nursing Assessment, schedule with MD for Medical admission + labs and buprenorphine start planning. Protects and makes best use of provider time.</a:t>
            </a:r>
          </a:p>
          <a:p>
            <a:r>
              <a:rPr lang="en-US" sz="2400" dirty="0" smtClean="0"/>
              <a:t>Keeps provider in loop  as patient moves through induction phase and stabilization phase. Notifies provider of changes in cravings, side effects schedules appointments for provider</a:t>
            </a:r>
          </a:p>
          <a:p>
            <a:r>
              <a:rPr lang="en-US" sz="2400" dirty="0" smtClean="0"/>
              <a:t>Manages refill orders with provider. Manages refill rosters.</a:t>
            </a:r>
          </a:p>
          <a:p>
            <a:r>
              <a:rPr lang="en-US" sz="2400" dirty="0" smtClean="0"/>
              <a:t>Follows up on other needs – poor sleep, anxiety, depression, side effects</a:t>
            </a:r>
          </a:p>
          <a:p>
            <a:r>
              <a:rPr lang="en-US" sz="2400" dirty="0" smtClean="0"/>
              <a:t>Makes referrals and works closely with  BH and SUD</a:t>
            </a:r>
          </a:p>
          <a:p>
            <a:r>
              <a:rPr lang="en-US" sz="2400" dirty="0" smtClean="0"/>
              <a:t>Weekly Case reviews </a:t>
            </a:r>
            <a:endParaRPr lang="en-US" sz="2400" dirty="0"/>
          </a:p>
        </p:txBody>
      </p:sp>
      <p:pic>
        <p:nvPicPr>
          <p:cNvPr id="4" name="Picture 3" descr="Superman style logo which instead says &quot;RN&quo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0285" y="176856"/>
            <a:ext cx="1829048" cy="1425794"/>
          </a:xfrm>
          <a:prstGeom prst="rect">
            <a:avLst/>
          </a:prstGeom>
        </p:spPr>
      </p:pic>
    </p:spTree>
    <p:extLst>
      <p:ext uri="{BB962C8B-B14F-4D97-AF65-F5344CB8AC3E}">
        <p14:creationId xmlns:p14="http://schemas.microsoft.com/office/powerpoint/2010/main" val="1881242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Provider/Medical Assistant </a:t>
            </a:r>
            <a:r>
              <a:rPr lang="en-US" dirty="0"/>
              <a:t>model</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t>Medication Assisted Treatment patients scheduled for weekly or bi-weekly or monthly individual provider visits. For example, Monday morning 9 am -12 for a  MAT clinic.</a:t>
            </a:r>
          </a:p>
          <a:p>
            <a:r>
              <a:rPr lang="en-US" sz="2400" dirty="0" smtClean="0"/>
              <a:t>Medical Assistant manages flow of patients, UDS and scheduling follow-ups.</a:t>
            </a:r>
          </a:p>
          <a:p>
            <a:r>
              <a:rPr lang="en-US" sz="2400" dirty="0" smtClean="0"/>
              <a:t>Treatment needs are referred to outside recovery service  providers or internal providers.</a:t>
            </a:r>
          </a:p>
          <a:p>
            <a:r>
              <a:rPr lang="en-US" sz="2400" dirty="0" smtClean="0"/>
              <a:t>Provider manages most of the care.</a:t>
            </a:r>
            <a:endParaRPr lang="en-US" sz="2400" dirty="0"/>
          </a:p>
        </p:txBody>
      </p:sp>
      <p:pic>
        <p:nvPicPr>
          <p:cNvPr id="4" name="Picture 3" descr="two people carrying a heart in a gurne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197" y="4966790"/>
            <a:ext cx="2116456" cy="1722451"/>
          </a:xfrm>
          <a:prstGeom prst="rect">
            <a:avLst/>
          </a:prstGeom>
        </p:spPr>
      </p:pic>
    </p:spTree>
    <p:extLst>
      <p:ext uri="{BB962C8B-B14F-4D97-AF65-F5344CB8AC3E}">
        <p14:creationId xmlns:p14="http://schemas.microsoft.com/office/powerpoint/2010/main" val="641366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SUD counselor Case Manager</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t>If no RN case manager, a SUD counselor can manage appropriate pathway of care – after initial screening, hands off to provider and MA for medical stabilization</a:t>
            </a:r>
          </a:p>
          <a:p>
            <a:r>
              <a:rPr lang="en-US" sz="2400" dirty="0" smtClean="0"/>
              <a:t>Manages Treatment Agreement/ treatment planning</a:t>
            </a:r>
          </a:p>
          <a:p>
            <a:r>
              <a:rPr lang="en-US" sz="2400" dirty="0" smtClean="0"/>
              <a:t>Individual SUD counseling and referrals to appropriate level of care</a:t>
            </a:r>
          </a:p>
          <a:p>
            <a:r>
              <a:rPr lang="en-US" sz="2400" dirty="0" smtClean="0"/>
              <a:t>Manages and teaches MAT Refill/Stabilization Group</a:t>
            </a:r>
          </a:p>
          <a:p>
            <a:r>
              <a:rPr lang="en-US" sz="2400" dirty="0" smtClean="0"/>
              <a:t>Manages Hub &amp; Spoke recordkeeping</a:t>
            </a:r>
            <a:endParaRPr lang="en-US" sz="2400" dirty="0"/>
          </a:p>
        </p:txBody>
      </p:sp>
    </p:spTree>
    <p:extLst>
      <p:ext uri="{BB962C8B-B14F-4D97-AF65-F5344CB8AC3E}">
        <p14:creationId xmlns:p14="http://schemas.microsoft.com/office/powerpoint/2010/main" val="1017944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860" y="379459"/>
            <a:ext cx="9601196" cy="1574800"/>
          </a:xfrm>
        </p:spPr>
        <p:txBody>
          <a:bodyPr>
            <a:normAutofit fontScale="90000"/>
          </a:bodyPr>
          <a:lstStyle/>
          <a:p>
            <a:pPr algn="l"/>
            <a:r>
              <a:rPr lang="en-US" dirty="0"/>
              <a:t>Behavioral Health Case </a:t>
            </a:r>
            <a:r>
              <a:rPr lang="en-US" dirty="0" smtClean="0"/>
              <a:t>Manager</a:t>
            </a:r>
            <a:br>
              <a:rPr lang="en-US" dirty="0" smtClean="0"/>
            </a:br>
            <a:r>
              <a:rPr lang="en-US" dirty="0" smtClean="0"/>
              <a:t>(</a:t>
            </a:r>
            <a:r>
              <a:rPr lang="en-US" sz="3600" dirty="0" smtClean="0"/>
              <a:t>because BH staff are billable – this is not best option</a:t>
            </a:r>
            <a:r>
              <a:rPr lang="en-US" dirty="0" smtClean="0"/>
              <a:t>)</a:t>
            </a:r>
            <a:endParaRPr lang="en-US" dirty="0"/>
          </a:p>
        </p:txBody>
      </p:sp>
      <p:sp>
        <p:nvSpPr>
          <p:cNvPr id="3" name="Content Placeholder 2"/>
          <p:cNvSpPr>
            <a:spLocks noGrp="1"/>
          </p:cNvSpPr>
          <p:nvPr>
            <p:ph idx="1"/>
          </p:nvPr>
        </p:nvSpPr>
        <p:spPr/>
        <p:txBody>
          <a:bodyPr>
            <a:normAutofit/>
          </a:bodyPr>
          <a:lstStyle/>
          <a:p>
            <a:r>
              <a:rPr lang="en-US" sz="2400" dirty="0" smtClean="0"/>
              <a:t>Oversees management of patient care for smooth hand off of new patients to medical care and medical stabilization</a:t>
            </a:r>
          </a:p>
          <a:p>
            <a:r>
              <a:rPr lang="en-US" sz="2400" dirty="0" smtClean="0"/>
              <a:t>Develops treatment plan with MAT and patient</a:t>
            </a:r>
          </a:p>
          <a:p>
            <a:r>
              <a:rPr lang="en-US" sz="2400" dirty="0" smtClean="0"/>
              <a:t>Provides referrals and interventions for changes in level of care as appropriate</a:t>
            </a:r>
          </a:p>
          <a:p>
            <a:r>
              <a:rPr lang="en-US" sz="2400" dirty="0" smtClean="0"/>
              <a:t>Leads MAT refill/stabilization group and other MAT groups</a:t>
            </a:r>
          </a:p>
          <a:p>
            <a:r>
              <a:rPr lang="en-US" sz="2400" dirty="0" smtClean="0"/>
              <a:t>Identify patient readiness for therapy or skills building program</a:t>
            </a:r>
            <a:endParaRPr lang="en-US" sz="2400" dirty="0"/>
          </a:p>
        </p:txBody>
      </p:sp>
    </p:spTree>
    <p:extLst>
      <p:ext uri="{BB962C8B-B14F-4D97-AF65-F5344CB8AC3E}">
        <p14:creationId xmlns:p14="http://schemas.microsoft.com/office/powerpoint/2010/main" val="397344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a:xfrm>
            <a:off x="1063833" y="1500713"/>
            <a:ext cx="8596668" cy="3880773"/>
          </a:xfrm>
        </p:spPr>
        <p:txBody>
          <a:bodyPr>
            <a:noAutofit/>
          </a:bodyPr>
          <a:lstStyle/>
          <a:p>
            <a:r>
              <a:rPr lang="en-US" sz="2400" dirty="0" smtClean="0"/>
              <a:t>Welcome</a:t>
            </a:r>
            <a:r>
              <a:rPr lang="en-US" sz="2400" dirty="0"/>
              <a:t>, </a:t>
            </a:r>
            <a:r>
              <a:rPr lang="en-US" sz="2400" dirty="0" smtClean="0"/>
              <a:t>introductions </a:t>
            </a:r>
          </a:p>
          <a:p>
            <a:r>
              <a:rPr lang="en-US" sz="2400" dirty="0" smtClean="0"/>
              <a:t>Practice Building Activity</a:t>
            </a:r>
          </a:p>
          <a:p>
            <a:r>
              <a:rPr lang="en-US" sz="2400" dirty="0" smtClean="0"/>
              <a:t>Presentation – Katie Bell, MSN, RN-BC</a:t>
            </a:r>
          </a:p>
          <a:p>
            <a:r>
              <a:rPr lang="en-US" sz="2400" dirty="0" smtClean="0"/>
              <a:t>QI reporting and PDSA – Acadia SD and Tarzana Treatment Center</a:t>
            </a:r>
          </a:p>
          <a:p>
            <a:r>
              <a:rPr lang="en-US" sz="2400" dirty="0" smtClean="0"/>
              <a:t>Action </a:t>
            </a:r>
            <a:r>
              <a:rPr lang="en-US" sz="2400" dirty="0"/>
              <a:t>planning – what’s </a:t>
            </a:r>
            <a:r>
              <a:rPr lang="en-US" sz="2400" dirty="0" smtClean="0"/>
              <a:t>next, upcoming events, resources</a:t>
            </a:r>
            <a:endParaRPr lang="en-US" sz="2400" dirty="0"/>
          </a:p>
        </p:txBody>
      </p:sp>
    </p:spTree>
    <p:extLst>
      <p:ext uri="{BB962C8B-B14F-4D97-AF65-F5344CB8AC3E}">
        <p14:creationId xmlns:p14="http://schemas.microsoft.com/office/powerpoint/2010/main" val="3837577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Start</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sz="3600" dirty="0" smtClean="0"/>
              <a:t>Designating and scheduling Provider time for individual MAT appointments and for Group time is best way to start MAT program</a:t>
            </a:r>
            <a:endParaRPr lang="en-US" sz="3600" dirty="0"/>
          </a:p>
        </p:txBody>
      </p:sp>
      <p:pic>
        <p:nvPicPr>
          <p:cNvPr id="4" name="Picture 3" descr="logo showing a calendar &quot;Schedules&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5273" y="609600"/>
            <a:ext cx="1565563" cy="1565563"/>
          </a:xfrm>
          <a:prstGeom prst="rect">
            <a:avLst/>
          </a:prstGeom>
        </p:spPr>
      </p:pic>
    </p:spTree>
    <p:extLst>
      <p:ext uri="{BB962C8B-B14F-4D97-AF65-F5344CB8AC3E}">
        <p14:creationId xmlns:p14="http://schemas.microsoft.com/office/powerpoint/2010/main" val="1751027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Nuts &amp; Bolts of Systems of Care </a:t>
            </a:r>
            <a:endParaRPr lang="en-US" dirty="0"/>
          </a:p>
        </p:txBody>
      </p:sp>
      <p:sp>
        <p:nvSpPr>
          <p:cNvPr id="3" name="Content Placeholder 2"/>
          <p:cNvSpPr>
            <a:spLocks noGrp="1"/>
          </p:cNvSpPr>
          <p:nvPr>
            <p:ph idx="1"/>
          </p:nvPr>
        </p:nvSpPr>
        <p:spPr/>
        <p:txBody>
          <a:bodyPr>
            <a:normAutofit/>
          </a:bodyPr>
          <a:lstStyle/>
          <a:p>
            <a:pPr lvl="1"/>
            <a:r>
              <a:rPr lang="en-US" sz="2400" dirty="0" smtClean="0"/>
              <a:t>Provider schedules</a:t>
            </a:r>
          </a:p>
          <a:p>
            <a:pPr lvl="1"/>
            <a:r>
              <a:rPr lang="en-US" sz="2400" dirty="0" smtClean="0"/>
              <a:t>Patient flow</a:t>
            </a:r>
          </a:p>
          <a:p>
            <a:pPr lvl="1"/>
            <a:r>
              <a:rPr lang="en-US" sz="2400" dirty="0" smtClean="0"/>
              <a:t>Billing</a:t>
            </a:r>
          </a:p>
          <a:p>
            <a:r>
              <a:rPr lang="en-US" sz="2400" dirty="0" smtClean="0"/>
              <a:t>Hub &amp; Spoke spreadsheets, tracking monthly report and monthly invoicing</a:t>
            </a:r>
          </a:p>
          <a:p>
            <a:r>
              <a:rPr lang="en-US" sz="2400" dirty="0" smtClean="0"/>
              <a:t>Data Management– what to measure, how to measure</a:t>
            </a:r>
          </a:p>
          <a:p>
            <a:r>
              <a:rPr lang="en-US" sz="2400" dirty="0" smtClean="0"/>
              <a:t>Patient Tracking – every team needs a good roster</a:t>
            </a:r>
          </a:p>
          <a:p>
            <a:endParaRPr lang="en-US" dirty="0"/>
          </a:p>
        </p:txBody>
      </p:sp>
      <p:pic>
        <p:nvPicPr>
          <p:cNvPr id="4" name="Picture 3" descr="different colored screws with different shapes and holes to go into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37" y="1511870"/>
            <a:ext cx="2535382" cy="1687181"/>
          </a:xfrm>
          <a:prstGeom prst="rect">
            <a:avLst/>
          </a:prstGeom>
        </p:spPr>
      </p:pic>
    </p:spTree>
    <p:extLst>
      <p:ext uri="{BB962C8B-B14F-4D97-AF65-F5344CB8AC3E}">
        <p14:creationId xmlns:p14="http://schemas.microsoft.com/office/powerpoint/2010/main" val="663885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patients</a:t>
            </a:r>
            <a:endParaRPr lang="en-US" dirty="0"/>
          </a:p>
        </p:txBody>
      </p:sp>
      <p:pic>
        <p:nvPicPr>
          <p:cNvPr id="4" name="Content Placeholder 3" descr="women pressing piece of paper saying &quot;HELP&quot; against a glass window"/>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6691" y="2596573"/>
            <a:ext cx="5176438" cy="2972954"/>
          </a:xfrm>
        </p:spPr>
      </p:pic>
    </p:spTree>
    <p:extLst>
      <p:ext uri="{BB962C8B-B14F-4D97-AF65-F5344CB8AC3E}">
        <p14:creationId xmlns:p14="http://schemas.microsoft.com/office/powerpoint/2010/main" val="279206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Low-Threshold Access to Care in Primary Care Setting</a:t>
            </a:r>
            <a:endParaRPr lang="en-US" dirty="0"/>
          </a:p>
        </p:txBody>
      </p:sp>
      <p:sp>
        <p:nvSpPr>
          <p:cNvPr id="3" name="Content Placeholder 2"/>
          <p:cNvSpPr>
            <a:spLocks noGrp="1"/>
          </p:cNvSpPr>
          <p:nvPr>
            <p:ph idx="1"/>
          </p:nvPr>
        </p:nvSpPr>
        <p:spPr>
          <a:xfrm>
            <a:off x="1295401" y="2445488"/>
            <a:ext cx="9601196" cy="3430380"/>
          </a:xfrm>
        </p:spPr>
        <p:txBody>
          <a:bodyPr>
            <a:normAutofit fontScale="70000" lnSpcReduction="20000"/>
          </a:bodyPr>
          <a:lstStyle/>
          <a:p>
            <a:pPr marL="0" indent="0">
              <a:buNone/>
            </a:pPr>
            <a:r>
              <a:rPr lang="en-US" sz="4000" dirty="0" smtClean="0"/>
              <a:t>	</a:t>
            </a:r>
          </a:p>
          <a:p>
            <a:pPr marL="0" indent="0">
              <a:buNone/>
            </a:pPr>
            <a:r>
              <a:rPr lang="en-US" sz="4000" dirty="0" smtClean="0"/>
              <a:t>Difficulty keeping appointments</a:t>
            </a:r>
            <a:endParaRPr lang="en-US" sz="4000" dirty="0"/>
          </a:p>
          <a:p>
            <a:pPr marL="457200" lvl="1" indent="0">
              <a:buNone/>
            </a:pPr>
            <a:r>
              <a:rPr lang="en-US" sz="4000" dirty="0"/>
              <a:t>High </a:t>
            </a:r>
            <a:r>
              <a:rPr lang="en-US" sz="4000" dirty="0" smtClean="0"/>
              <a:t>acuity – co-occurring mental health diagnosis, co-occurring severe SUD</a:t>
            </a:r>
            <a:endParaRPr lang="en-US" sz="4000" dirty="0"/>
          </a:p>
          <a:p>
            <a:pPr marL="457200" lvl="1" indent="0">
              <a:buNone/>
            </a:pPr>
            <a:r>
              <a:rPr lang="en-US" sz="4000" dirty="0"/>
              <a:t>Labor </a:t>
            </a:r>
            <a:r>
              <a:rPr lang="en-US" sz="4000" dirty="0" smtClean="0"/>
              <a:t>intensive – connection with services can be challenging</a:t>
            </a:r>
            <a:endParaRPr lang="en-US" sz="4000" dirty="0"/>
          </a:p>
          <a:p>
            <a:pPr marL="457200" lvl="1" indent="0">
              <a:buNone/>
            </a:pPr>
            <a:r>
              <a:rPr lang="en-US" sz="4000" dirty="0"/>
              <a:t>Case management </a:t>
            </a:r>
            <a:r>
              <a:rPr lang="en-US" sz="4000" dirty="0" smtClean="0"/>
              <a:t>needs – often need homes, incomes, vehicles, jobs, reuniting with children</a:t>
            </a:r>
            <a:endParaRPr lang="en-US" sz="4000" dirty="0"/>
          </a:p>
          <a:p>
            <a:endParaRPr lang="en-US" dirty="0"/>
          </a:p>
        </p:txBody>
      </p:sp>
    </p:spTree>
    <p:extLst>
      <p:ext uri="{BB962C8B-B14F-4D97-AF65-F5344CB8AC3E}">
        <p14:creationId xmlns:p14="http://schemas.microsoft.com/office/powerpoint/2010/main" val="2007785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Trauma-Informed Care</a:t>
            </a:r>
            <a:endParaRPr lang="en-US" dirty="0"/>
          </a:p>
        </p:txBody>
      </p:sp>
      <p:sp>
        <p:nvSpPr>
          <p:cNvPr id="3" name="Content Placeholder 2"/>
          <p:cNvSpPr>
            <a:spLocks noGrp="1"/>
          </p:cNvSpPr>
          <p:nvPr>
            <p:ph idx="1"/>
          </p:nvPr>
        </p:nvSpPr>
        <p:spPr>
          <a:xfrm>
            <a:off x="1295401" y="2062717"/>
            <a:ext cx="9601195" cy="3813152"/>
          </a:xfrm>
        </p:spPr>
        <p:txBody>
          <a:bodyPr>
            <a:normAutofit fontScale="92500"/>
          </a:bodyPr>
          <a:lstStyle/>
          <a:p>
            <a:pPr marL="457200" lvl="1" indent="0">
              <a:buNone/>
            </a:pPr>
            <a:endParaRPr lang="en-US" sz="4000" dirty="0" smtClean="0"/>
          </a:p>
          <a:p>
            <a:pPr marL="457200" lvl="1" indent="0">
              <a:buNone/>
            </a:pPr>
            <a:r>
              <a:rPr lang="en-US" sz="4000" dirty="0" smtClean="0"/>
              <a:t>First MAT intake should include Adverse </a:t>
            </a:r>
            <a:r>
              <a:rPr lang="en-US" sz="4000" dirty="0"/>
              <a:t>Childhood Experiences </a:t>
            </a:r>
            <a:r>
              <a:rPr lang="en-US" sz="4000" dirty="0" smtClean="0"/>
              <a:t>(ACEs) screen.</a:t>
            </a:r>
            <a:endParaRPr lang="en-US" sz="4000" dirty="0"/>
          </a:p>
          <a:p>
            <a:pPr marL="457200" lvl="1" indent="0">
              <a:buNone/>
            </a:pPr>
            <a:r>
              <a:rPr lang="en-US" sz="4000" dirty="0"/>
              <a:t> "</a:t>
            </a:r>
            <a:r>
              <a:rPr lang="en-US" sz="4000" dirty="0" smtClean="0"/>
              <a:t>Rather than ask, ‘ why the addiction?’ ask ‘why the pain?’ ” – Gabor Mate MD</a:t>
            </a:r>
            <a:endParaRPr lang="en-US" sz="4000" dirty="0"/>
          </a:p>
          <a:p>
            <a:endParaRPr lang="en-US" dirty="0"/>
          </a:p>
        </p:txBody>
      </p:sp>
    </p:spTree>
    <p:extLst>
      <p:ext uri="{BB962C8B-B14F-4D97-AF65-F5344CB8AC3E}">
        <p14:creationId xmlns:p14="http://schemas.microsoft.com/office/powerpoint/2010/main" val="124638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the Felt            Experience of Life</a:t>
            </a:r>
            <a:endParaRPr lang="en-US" dirty="0"/>
          </a:p>
        </p:txBody>
      </p:sp>
      <p:sp>
        <p:nvSpPr>
          <p:cNvPr id="3" name="Content Placeholder 2"/>
          <p:cNvSpPr>
            <a:spLocks noGrp="1"/>
          </p:cNvSpPr>
          <p:nvPr>
            <p:ph idx="1"/>
          </p:nvPr>
        </p:nvSpPr>
        <p:spPr/>
        <p:txBody>
          <a:bodyPr>
            <a:normAutofit/>
          </a:bodyPr>
          <a:lstStyle/>
          <a:p>
            <a:r>
              <a:rPr lang="en-US" sz="2400" dirty="0" smtClean="0"/>
              <a:t>Buprenorphine, the partial agonist, allows for emotions and sensations where the full-agonist opioid blunts and numbs feeling.</a:t>
            </a:r>
          </a:p>
          <a:p>
            <a:r>
              <a:rPr lang="en-US" sz="2400" dirty="0" smtClean="0"/>
              <a:t>It is essential that the clinical team understands our patients with trauma may find the experience of “tingling to life” to be distressing and overwhelming.  If there is significant Post Traumatic Stress, provide care for this early stabilization process with information, validation and developing self-regulating strategies.</a:t>
            </a:r>
            <a:endParaRPr lang="en-US" sz="2400" dirty="0"/>
          </a:p>
        </p:txBody>
      </p:sp>
      <p:pic>
        <p:nvPicPr>
          <p:cNvPr id="4" name="Picture 3" descr="flow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9567" y="581031"/>
            <a:ext cx="1233055" cy="976309"/>
          </a:xfrm>
          <a:prstGeom prst="rect">
            <a:avLst/>
          </a:prstGeom>
        </p:spPr>
      </p:pic>
    </p:spTree>
    <p:extLst>
      <p:ext uri="{BB962C8B-B14F-4D97-AF65-F5344CB8AC3E}">
        <p14:creationId xmlns:p14="http://schemas.microsoft.com/office/powerpoint/2010/main" val="178177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Pathway of Care</a:t>
            </a:r>
            <a:endParaRPr lang="en-US" dirty="0"/>
          </a:p>
        </p:txBody>
      </p:sp>
      <p:sp>
        <p:nvSpPr>
          <p:cNvPr id="3" name="Content Placeholder 2"/>
          <p:cNvSpPr>
            <a:spLocks noGrp="1"/>
          </p:cNvSpPr>
          <p:nvPr>
            <p:ph idx="1"/>
          </p:nvPr>
        </p:nvSpPr>
        <p:spPr>
          <a:xfrm>
            <a:off x="444859" y="1757633"/>
            <a:ext cx="9970251" cy="3880773"/>
          </a:xfrm>
        </p:spPr>
        <p:txBody>
          <a:bodyPr>
            <a:normAutofit/>
          </a:bodyPr>
          <a:lstStyle/>
          <a:p>
            <a:r>
              <a:rPr lang="en-US" sz="2400" dirty="0" smtClean="0"/>
              <a:t>Screening and referral</a:t>
            </a:r>
          </a:p>
          <a:p>
            <a:r>
              <a:rPr lang="en-US" sz="2400" dirty="0" smtClean="0"/>
              <a:t>The essentials to stabilization with suboxone</a:t>
            </a:r>
          </a:p>
          <a:p>
            <a:r>
              <a:rPr lang="en-US" sz="2400" dirty="0" smtClean="0"/>
              <a:t>Importance of assessment</a:t>
            </a:r>
          </a:p>
          <a:p>
            <a:r>
              <a:rPr lang="en-US" sz="2400" dirty="0" smtClean="0"/>
              <a:t>Starting Buprenorphine (induction)</a:t>
            </a:r>
          </a:p>
          <a:p>
            <a:r>
              <a:rPr lang="en-US" sz="2400" dirty="0" smtClean="0"/>
              <a:t>Right dose of medication</a:t>
            </a:r>
          </a:p>
          <a:p>
            <a:r>
              <a:rPr lang="en-US" sz="2400" dirty="0" smtClean="0"/>
              <a:t>Treatment Agreement with Treatment Plan</a:t>
            </a:r>
          </a:p>
          <a:p>
            <a:r>
              <a:rPr lang="en-US" sz="2400" dirty="0" smtClean="0"/>
              <a:t>Education and Support</a:t>
            </a:r>
          </a:p>
          <a:p>
            <a:endParaRPr lang="en-US" dirty="0"/>
          </a:p>
        </p:txBody>
      </p:sp>
      <p:pic>
        <p:nvPicPr>
          <p:cNvPr id="4" name="Picture 3" descr="trees in autum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671" y="595094"/>
            <a:ext cx="3485913" cy="2325077"/>
          </a:xfrm>
          <a:prstGeom prst="rect">
            <a:avLst/>
          </a:prstGeom>
        </p:spPr>
      </p:pic>
    </p:spTree>
    <p:extLst>
      <p:ext uri="{BB962C8B-B14F-4D97-AF65-F5344CB8AC3E}">
        <p14:creationId xmlns:p14="http://schemas.microsoft.com/office/powerpoint/2010/main" val="125812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Pathway of Care (continued)</a:t>
            </a:r>
            <a:endParaRPr lang="en-US" dirty="0"/>
          </a:p>
        </p:txBody>
      </p:sp>
      <p:sp>
        <p:nvSpPr>
          <p:cNvPr id="3" name="Content Placeholder 2"/>
          <p:cNvSpPr>
            <a:spLocks noGrp="1"/>
          </p:cNvSpPr>
          <p:nvPr>
            <p:ph idx="1"/>
          </p:nvPr>
        </p:nvSpPr>
        <p:spPr/>
        <p:txBody>
          <a:bodyPr>
            <a:normAutofit/>
          </a:bodyPr>
          <a:lstStyle/>
          <a:p>
            <a:r>
              <a:rPr lang="en-US" sz="2400" dirty="0" smtClean="0"/>
              <a:t>Level of Care per ASAM criteria</a:t>
            </a:r>
            <a:endParaRPr lang="en-US" sz="2400" dirty="0"/>
          </a:p>
          <a:p>
            <a:r>
              <a:rPr lang="en-US" sz="2400" dirty="0"/>
              <a:t>Case </a:t>
            </a:r>
            <a:r>
              <a:rPr lang="en-US" sz="2400" dirty="0" smtClean="0"/>
              <a:t>Management –refers based on LOC  </a:t>
            </a:r>
            <a:endParaRPr lang="en-US" sz="2400" dirty="0"/>
          </a:p>
          <a:p>
            <a:r>
              <a:rPr lang="en-US" sz="2400" dirty="0"/>
              <a:t>Clear expectations</a:t>
            </a:r>
          </a:p>
          <a:p>
            <a:r>
              <a:rPr lang="en-US" sz="2400" dirty="0"/>
              <a:t>Phases of Care</a:t>
            </a:r>
          </a:p>
          <a:p>
            <a:r>
              <a:rPr lang="en-US" sz="2400" dirty="0"/>
              <a:t>Refill/Stabilization Groups</a:t>
            </a:r>
          </a:p>
          <a:p>
            <a:endParaRPr lang="en-US" dirty="0"/>
          </a:p>
        </p:txBody>
      </p:sp>
      <p:pic>
        <p:nvPicPr>
          <p:cNvPr id="4" name="Picture 3" descr="mountain stairway/brid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123" y="1806150"/>
            <a:ext cx="3663461" cy="2051538"/>
          </a:xfrm>
          <a:prstGeom prst="rect">
            <a:avLst/>
          </a:prstGeom>
        </p:spPr>
      </p:pic>
    </p:spTree>
    <p:extLst>
      <p:ext uri="{BB962C8B-B14F-4D97-AF65-F5344CB8AC3E}">
        <p14:creationId xmlns:p14="http://schemas.microsoft.com/office/powerpoint/2010/main" val="122859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83" y="609600"/>
            <a:ext cx="9970251" cy="1320800"/>
          </a:xfrm>
        </p:spPr>
        <p:txBody>
          <a:bodyPr/>
          <a:lstStyle/>
          <a:p>
            <a:pPr algn="r"/>
            <a:r>
              <a:rPr lang="en-US" dirty="0" smtClean="0"/>
              <a:t>Care of Patient comes first</a:t>
            </a:r>
            <a:r>
              <a:rPr lang="is-IS" dirty="0" smtClean="0"/>
              <a:t>…</a:t>
            </a:r>
            <a:endParaRPr lang="en-US" dirty="0"/>
          </a:p>
        </p:txBody>
      </p:sp>
      <p:sp>
        <p:nvSpPr>
          <p:cNvPr id="3" name="Content Placeholder 2"/>
          <p:cNvSpPr>
            <a:spLocks noGrp="1"/>
          </p:cNvSpPr>
          <p:nvPr>
            <p:ph idx="1"/>
          </p:nvPr>
        </p:nvSpPr>
        <p:spPr>
          <a:xfrm>
            <a:off x="551483" y="2486107"/>
            <a:ext cx="9601196" cy="3775207"/>
          </a:xfrm>
        </p:spPr>
        <p:txBody>
          <a:bodyPr>
            <a:noAutofit/>
          </a:bodyPr>
          <a:lstStyle/>
          <a:p>
            <a:r>
              <a:rPr lang="is-IS" sz="2400" dirty="0" smtClean="0"/>
              <a:t>…admission process and paperwork can wait. </a:t>
            </a:r>
          </a:p>
          <a:p>
            <a:r>
              <a:rPr lang="is-IS" sz="2400" dirty="0" smtClean="0"/>
              <a:t>Helping the patient to STOP USING takes priority. If patient is enrolled in clinic as patient then get them started with suboxone with up to 3 day supply (usually 16 mg X 3 days). This will give you time to schedule MD admission appointment, nursing intake and treatment agreement, ROI, etc.</a:t>
            </a:r>
          </a:p>
          <a:p>
            <a:r>
              <a:rPr lang="is-IS" sz="2400" dirty="0" smtClean="0"/>
              <a:t>If patient is new patient see if you can fit them in for New Patient appointment asap with start of suboxone as part of initial visit.</a:t>
            </a:r>
            <a:endParaRPr lang="en-US" sz="2400" dirty="0"/>
          </a:p>
        </p:txBody>
      </p:sp>
      <p:pic>
        <p:nvPicPr>
          <p:cNvPr id="4" name="Picture 3" descr="human figure chained to large syrin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311" y="704474"/>
            <a:ext cx="2583871" cy="1697706"/>
          </a:xfrm>
          <a:prstGeom prst="rect">
            <a:avLst/>
          </a:prstGeom>
        </p:spPr>
      </p:pic>
    </p:spTree>
    <p:extLst>
      <p:ext uri="{BB962C8B-B14F-4D97-AF65-F5344CB8AC3E}">
        <p14:creationId xmlns:p14="http://schemas.microsoft.com/office/powerpoint/2010/main" val="1693810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and Referrals to MAT</a:t>
            </a:r>
            <a:endParaRPr lang="en-US" dirty="0"/>
          </a:p>
        </p:txBody>
      </p:sp>
      <p:sp>
        <p:nvSpPr>
          <p:cNvPr id="3" name="Content Placeholder 2"/>
          <p:cNvSpPr>
            <a:spLocks noGrp="1"/>
          </p:cNvSpPr>
          <p:nvPr>
            <p:ph idx="1"/>
          </p:nvPr>
        </p:nvSpPr>
        <p:spPr>
          <a:xfrm>
            <a:off x="1295401" y="2570787"/>
            <a:ext cx="9601196" cy="3318936"/>
          </a:xfrm>
        </p:spPr>
        <p:txBody>
          <a:bodyPr>
            <a:normAutofit/>
          </a:bodyPr>
          <a:lstStyle/>
          <a:p>
            <a:r>
              <a:rPr lang="en-US" sz="2400" dirty="0" smtClean="0"/>
              <a:t>Screening – new patient intake and routine visits. </a:t>
            </a:r>
          </a:p>
          <a:p>
            <a:r>
              <a:rPr lang="en-US" sz="2400" dirty="0" smtClean="0"/>
              <a:t>One or two question screen about opioid use at new patient visits or annual check-ups</a:t>
            </a:r>
            <a:r>
              <a:rPr lang="en-US" sz="2400" dirty="0"/>
              <a:t> </a:t>
            </a:r>
            <a:endParaRPr lang="en-US" sz="2400" dirty="0" smtClean="0"/>
          </a:p>
          <a:p>
            <a:endParaRPr lang="en-US" sz="2400" dirty="0"/>
          </a:p>
          <a:p>
            <a:pPr marL="0" indent="0">
              <a:buNone/>
            </a:pPr>
            <a:endParaRPr lang="en-US" sz="2400" dirty="0"/>
          </a:p>
          <a:p>
            <a:r>
              <a:rPr lang="en-US" sz="2400" dirty="0" smtClean="0"/>
              <a:t>Self-referral – often word of mouth as user groups begin to seek help one by one and become recovery groups</a:t>
            </a:r>
            <a:endParaRPr lang="en-US" sz="2400" dirty="0"/>
          </a:p>
        </p:txBody>
      </p:sp>
      <p:pic>
        <p:nvPicPr>
          <p:cNvPr id="4" name="Picture 3" descr="human figure leaning up against a giant question ma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553" y="3446617"/>
            <a:ext cx="1233446" cy="1567275"/>
          </a:xfrm>
          <a:prstGeom prst="rect">
            <a:avLst/>
          </a:prstGeom>
        </p:spPr>
      </p:pic>
    </p:spTree>
    <p:extLst>
      <p:ext uri="{BB962C8B-B14F-4D97-AF65-F5344CB8AC3E}">
        <p14:creationId xmlns:p14="http://schemas.microsoft.com/office/powerpoint/2010/main" val="1892450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677332" y="1930400"/>
            <a:ext cx="9970251" cy="3880773"/>
          </a:xfrm>
        </p:spPr>
        <p:txBody>
          <a:bodyPr>
            <a:normAutofit/>
          </a:bodyPr>
          <a:lstStyle/>
          <a:p>
            <a:pPr marL="457200" indent="-457200">
              <a:buFont typeface="+mj-lt"/>
              <a:buAutoNum type="arabicPeriod"/>
            </a:pPr>
            <a:r>
              <a:rPr lang="en-US" sz="2400" dirty="0" smtClean="0"/>
              <a:t>Specify </a:t>
            </a:r>
            <a:r>
              <a:rPr lang="en-US" sz="2400" dirty="0"/>
              <a:t>three (3) best practices to create a multidisciplinary team to treat opioid use disorders (OUD</a:t>
            </a:r>
            <a:r>
              <a:rPr lang="en-US" sz="2400" dirty="0" smtClean="0"/>
              <a:t>).</a:t>
            </a:r>
          </a:p>
          <a:p>
            <a:pPr marL="457200" indent="-457200">
              <a:buFont typeface="+mj-lt"/>
              <a:buAutoNum type="arabicPeriod"/>
            </a:pPr>
            <a:r>
              <a:rPr lang="en-US" sz="2400" dirty="0" smtClean="0"/>
              <a:t> Describe </a:t>
            </a:r>
            <a:r>
              <a:rPr lang="en-US" sz="2400" dirty="0"/>
              <a:t>two (2) strategies to increase retention of patients on medications for addiction treatment</a:t>
            </a:r>
            <a:br>
              <a:rPr lang="en-US" sz="2400" dirty="0"/>
            </a:br>
            <a:r>
              <a:rPr lang="en-US" sz="2400" dirty="0"/>
              <a:t>(MAT).</a:t>
            </a:r>
          </a:p>
          <a:p>
            <a:pPr marL="457200" indent="-457200">
              <a:buFont typeface="+mj-lt"/>
              <a:buAutoNum type="arabicPeriod"/>
            </a:pPr>
            <a:r>
              <a:rPr lang="en-US" sz="2400" dirty="0"/>
              <a:t> Demonstrate two (2) lessons learned about network building from the practice presentation.</a:t>
            </a:r>
          </a:p>
          <a:p>
            <a:pPr marL="457200" indent="-457200">
              <a:buFont typeface="+mj-lt"/>
              <a:buAutoNum type="arabicPeriod"/>
            </a:pPr>
            <a:r>
              <a:rPr lang="en-US" sz="2400" dirty="0" smtClean="0"/>
              <a:t>Identify </a:t>
            </a:r>
            <a:r>
              <a:rPr lang="en-US" sz="2400" dirty="0"/>
              <a:t>at least two (2) areas of improvement based on review of quality improvement (QI) measures.</a:t>
            </a:r>
          </a:p>
        </p:txBody>
      </p:sp>
    </p:spTree>
    <p:extLst>
      <p:ext uri="{BB962C8B-B14F-4D97-AF65-F5344CB8AC3E}">
        <p14:creationId xmlns:p14="http://schemas.microsoft.com/office/powerpoint/2010/main" val="1964912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6" y="353292"/>
            <a:ext cx="9941641" cy="1744686"/>
          </a:xfrm>
        </p:spPr>
        <p:txBody>
          <a:bodyPr>
            <a:normAutofit fontScale="90000"/>
          </a:bodyPr>
          <a:lstStyle/>
          <a:p>
            <a:r>
              <a:rPr lang="en-US" sz="3600" dirty="0" smtClean="0"/>
              <a:t>MAT </a:t>
            </a:r>
            <a:r>
              <a:rPr lang="en-US" sz="3600" dirty="0"/>
              <a:t>Assessment/Intake</a:t>
            </a:r>
            <a:br>
              <a:rPr lang="en-US" sz="3600" dirty="0"/>
            </a:br>
            <a:r>
              <a:rPr lang="en-US" sz="3600" dirty="0"/>
              <a:t>Nursing Assessment prior to induction and MAT program </a:t>
            </a:r>
            <a:r>
              <a:rPr lang="en-US" sz="3600" dirty="0" smtClean="0"/>
              <a:t>admission</a:t>
            </a:r>
            <a:r>
              <a:rPr lang="en-US" dirty="0"/>
              <a:t/>
            </a:r>
            <a:br>
              <a:rPr lang="en-US" dirty="0"/>
            </a:br>
            <a:endParaRPr lang="en-US" dirty="0"/>
          </a:p>
        </p:txBody>
      </p:sp>
      <p:sp>
        <p:nvSpPr>
          <p:cNvPr id="3" name="Content Placeholder 2"/>
          <p:cNvSpPr>
            <a:spLocks noGrp="1"/>
          </p:cNvSpPr>
          <p:nvPr>
            <p:ph idx="1"/>
          </p:nvPr>
        </p:nvSpPr>
        <p:spPr>
          <a:xfrm>
            <a:off x="402957" y="2116900"/>
            <a:ext cx="9097504" cy="4243112"/>
          </a:xfrm>
        </p:spPr>
        <p:txBody>
          <a:bodyPr numCol="2">
            <a:noAutofit/>
          </a:bodyPr>
          <a:lstStyle/>
          <a:p>
            <a:r>
              <a:rPr lang="en-US" sz="2400" dirty="0" smtClean="0"/>
              <a:t>Current Opioid and other Substance use</a:t>
            </a:r>
          </a:p>
          <a:p>
            <a:r>
              <a:rPr lang="en-US" sz="2400" dirty="0" smtClean="0"/>
              <a:t>History of substance use and periods of abstinence</a:t>
            </a:r>
          </a:p>
          <a:p>
            <a:r>
              <a:rPr lang="en-US" sz="2400" dirty="0" smtClean="0"/>
              <a:t>Medical </a:t>
            </a:r>
            <a:r>
              <a:rPr lang="en-US" sz="2400" dirty="0" err="1" smtClean="0"/>
              <a:t>Hx</a:t>
            </a:r>
            <a:endParaRPr lang="en-US" sz="2400" dirty="0" smtClean="0"/>
          </a:p>
          <a:p>
            <a:r>
              <a:rPr lang="en-US" sz="2400" dirty="0" smtClean="0"/>
              <a:t>Psych </a:t>
            </a:r>
            <a:r>
              <a:rPr lang="en-US" sz="2400" dirty="0" err="1" smtClean="0"/>
              <a:t>Hx</a:t>
            </a:r>
            <a:r>
              <a:rPr lang="en-US" sz="2400" dirty="0" smtClean="0"/>
              <a:t> including Adverse Childhood</a:t>
            </a:r>
          </a:p>
          <a:p>
            <a:r>
              <a:rPr lang="en-US" sz="2400" dirty="0" smtClean="0"/>
              <a:t>Release of Information</a:t>
            </a:r>
            <a:endParaRPr lang="en-US" sz="2400" dirty="0"/>
          </a:p>
          <a:p>
            <a:r>
              <a:rPr lang="en-US" sz="2400" dirty="0" smtClean="0"/>
              <a:t>Experiences (ACEs) screen and adult trauma </a:t>
            </a:r>
            <a:r>
              <a:rPr lang="en-US" sz="2400" dirty="0" err="1" smtClean="0"/>
              <a:t>hx</a:t>
            </a:r>
            <a:endParaRPr lang="en-US" sz="2400" dirty="0" smtClean="0"/>
          </a:p>
          <a:p>
            <a:r>
              <a:rPr lang="en-US" sz="2400" dirty="0" smtClean="0"/>
              <a:t>Social history and current support</a:t>
            </a:r>
          </a:p>
          <a:p>
            <a:r>
              <a:rPr lang="en-US" sz="2400" dirty="0" smtClean="0"/>
              <a:t>Legal – </a:t>
            </a:r>
            <a:r>
              <a:rPr lang="en-US" sz="2400" dirty="0" err="1" smtClean="0"/>
              <a:t>hx</a:t>
            </a:r>
            <a:r>
              <a:rPr lang="en-US" sz="2400" dirty="0" smtClean="0"/>
              <a:t> and current</a:t>
            </a:r>
          </a:p>
          <a:p>
            <a:r>
              <a:rPr lang="en-US" sz="2400" dirty="0" smtClean="0"/>
              <a:t>Alcohol and Drug Treatment </a:t>
            </a:r>
            <a:r>
              <a:rPr lang="en-US" sz="2400" dirty="0" err="1" smtClean="0"/>
              <a:t>hx</a:t>
            </a:r>
            <a:endParaRPr lang="en-US" sz="2400" dirty="0" smtClean="0"/>
          </a:p>
          <a:p>
            <a:pPr lvl="1"/>
            <a:r>
              <a:rPr lang="en-US" sz="2400" dirty="0" smtClean="0"/>
              <a:t>Patient preferences explored</a:t>
            </a:r>
          </a:p>
          <a:p>
            <a:r>
              <a:rPr lang="en-US" sz="2400" dirty="0" smtClean="0"/>
              <a:t>ASAM criteria</a:t>
            </a:r>
          </a:p>
          <a:p>
            <a:r>
              <a:rPr lang="en-US" sz="2400" dirty="0" smtClean="0"/>
              <a:t>CURES</a:t>
            </a:r>
            <a:endParaRPr lang="en-US" sz="2400" dirty="0"/>
          </a:p>
        </p:txBody>
      </p:sp>
      <p:pic>
        <p:nvPicPr>
          <p:cNvPr id="5" name="Picture 4" descr="logo showing stethoscope arranged to show a he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3192" y="4956801"/>
            <a:ext cx="2688786" cy="1541570"/>
          </a:xfrm>
          <a:prstGeom prst="rect">
            <a:avLst/>
          </a:prstGeom>
        </p:spPr>
      </p:pic>
    </p:spTree>
    <p:extLst>
      <p:ext uri="{BB962C8B-B14F-4D97-AF65-F5344CB8AC3E}">
        <p14:creationId xmlns:p14="http://schemas.microsoft.com/office/powerpoint/2010/main" val="573153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Medical Admission </a:t>
            </a:r>
            <a:endParaRPr lang="en-US" dirty="0"/>
          </a:p>
        </p:txBody>
      </p:sp>
      <p:sp>
        <p:nvSpPr>
          <p:cNvPr id="3" name="Content Placeholder 2"/>
          <p:cNvSpPr>
            <a:spLocks noGrp="1"/>
          </p:cNvSpPr>
          <p:nvPr>
            <p:ph idx="1"/>
          </p:nvPr>
        </p:nvSpPr>
        <p:spPr/>
        <p:txBody>
          <a:bodyPr>
            <a:normAutofit/>
          </a:bodyPr>
          <a:lstStyle/>
          <a:p>
            <a:r>
              <a:rPr lang="en-US" sz="2800" dirty="0" smtClean="0"/>
              <a:t>Provider visit</a:t>
            </a:r>
          </a:p>
          <a:p>
            <a:r>
              <a:rPr lang="en-US" sz="2800" dirty="0" smtClean="0"/>
              <a:t>If new patient, then new patient visit</a:t>
            </a:r>
          </a:p>
          <a:p>
            <a:r>
              <a:rPr lang="en-US" sz="2800" dirty="0" smtClean="0"/>
              <a:t>If already a patient with clinic then medical clearance</a:t>
            </a:r>
          </a:p>
          <a:p>
            <a:r>
              <a:rPr lang="en-US" sz="2800" dirty="0" smtClean="0"/>
              <a:t>Routine labs plus HCV and HIV (required by CA H &amp; S SS)</a:t>
            </a:r>
            <a:endParaRPr lang="en-US" sz="2800" dirty="0"/>
          </a:p>
        </p:txBody>
      </p:sp>
      <p:pic>
        <p:nvPicPr>
          <p:cNvPr id="4" name="Picture 3" descr="American medical Associ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746" y="802610"/>
            <a:ext cx="2350654" cy="1357979"/>
          </a:xfrm>
          <a:prstGeom prst="rect">
            <a:avLst/>
          </a:prstGeom>
        </p:spPr>
      </p:pic>
    </p:spTree>
    <p:extLst>
      <p:ext uri="{BB962C8B-B14F-4D97-AF65-F5344CB8AC3E}">
        <p14:creationId xmlns:p14="http://schemas.microsoft.com/office/powerpoint/2010/main" val="769414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Induction/Starting Buprenorphine</a:t>
            </a:r>
            <a:endParaRPr lang="en-US" dirty="0"/>
          </a:p>
        </p:txBody>
      </p:sp>
      <p:sp>
        <p:nvSpPr>
          <p:cNvPr id="3" name="Content Placeholder 2"/>
          <p:cNvSpPr>
            <a:spLocks noGrp="1"/>
          </p:cNvSpPr>
          <p:nvPr>
            <p:ph idx="1"/>
          </p:nvPr>
        </p:nvSpPr>
        <p:spPr/>
        <p:txBody>
          <a:bodyPr>
            <a:normAutofit/>
          </a:bodyPr>
          <a:lstStyle/>
          <a:p>
            <a:endParaRPr lang="en-US" sz="2800" dirty="0"/>
          </a:p>
          <a:p>
            <a:r>
              <a:rPr lang="en-US" sz="2800" dirty="0" smtClean="0"/>
              <a:t>Purpose: stop resumption of opioid use by relieving cravings and opioid withdrawal as quickly and as effectively as possible.</a:t>
            </a:r>
          </a:p>
          <a:p>
            <a:r>
              <a:rPr lang="en-US" sz="2800" dirty="0" smtClean="0"/>
              <a:t>Prepare patient with clear instructions and comfort medications for required withdrawal phase.</a:t>
            </a:r>
          </a:p>
        </p:txBody>
      </p:sp>
    </p:spTree>
    <p:extLst>
      <p:ext uri="{BB962C8B-B14F-4D97-AF65-F5344CB8AC3E}">
        <p14:creationId xmlns:p14="http://schemas.microsoft.com/office/powerpoint/2010/main" val="999591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448" y="116048"/>
            <a:ext cx="9601197" cy="929795"/>
          </a:xfrm>
        </p:spPr>
        <p:txBody>
          <a:bodyPr/>
          <a:lstStyle/>
          <a:p>
            <a:r>
              <a:rPr lang="en-US" dirty="0" smtClean="0"/>
              <a:t>Home or Non-Clinic Starts</a:t>
            </a:r>
            <a:endParaRPr lang="en-US" dirty="0"/>
          </a:p>
        </p:txBody>
      </p:sp>
      <p:sp>
        <p:nvSpPr>
          <p:cNvPr id="3" name="Content Placeholder 2"/>
          <p:cNvSpPr>
            <a:spLocks noGrp="1"/>
          </p:cNvSpPr>
          <p:nvPr>
            <p:ph idx="1"/>
          </p:nvPr>
        </p:nvSpPr>
        <p:spPr>
          <a:xfrm>
            <a:off x="480448" y="1211450"/>
            <a:ext cx="9904705" cy="5406325"/>
          </a:xfrm>
        </p:spPr>
        <p:txBody>
          <a:bodyPr>
            <a:noAutofit/>
          </a:bodyPr>
          <a:lstStyle/>
          <a:p>
            <a:r>
              <a:rPr lang="en-US" sz="2400" dirty="0"/>
              <a:t>Home Inductions – evaluate patient’s prior experience with suboxone and prior experience with precipitated withdrawal</a:t>
            </a:r>
            <a:r>
              <a:rPr lang="en-US" sz="2400" dirty="0" smtClean="0"/>
              <a:t>.</a:t>
            </a:r>
          </a:p>
          <a:p>
            <a:r>
              <a:rPr lang="en-US" sz="2400" dirty="0" smtClean="0"/>
              <a:t>Give clear written instructions and comfort medications for the brief </a:t>
            </a:r>
          </a:p>
          <a:p>
            <a:r>
              <a:rPr lang="en-US" sz="2400" dirty="0" smtClean="0"/>
              <a:t> </a:t>
            </a:r>
            <a:r>
              <a:rPr lang="en-US" sz="2400" dirty="0"/>
              <a:t>For most heroin users or opioid medication MME &gt; 100 mg,  </a:t>
            </a:r>
            <a:r>
              <a:rPr lang="en-US" sz="2400" dirty="0" smtClean="0"/>
              <a:t>Buprenorphine/naloxone 24/6 </a:t>
            </a:r>
            <a:r>
              <a:rPr lang="en-US" sz="2400" dirty="0"/>
              <a:t>mg in first 24 hours will give us a sense of patient’s tolerance of </a:t>
            </a:r>
            <a:r>
              <a:rPr lang="en-US" sz="2400" dirty="0" smtClean="0"/>
              <a:t>buprenorphine </a:t>
            </a:r>
            <a:r>
              <a:rPr lang="en-US" sz="2400" dirty="0"/>
              <a:t>and of any side effects. With 24 mg on board on the morning of Induction Day </a:t>
            </a:r>
            <a:r>
              <a:rPr lang="en-US" sz="2400" dirty="0" smtClean="0"/>
              <a:t>2, then provider will know how to proceed with induction. Important: measure craving.</a:t>
            </a:r>
          </a:p>
          <a:p>
            <a:r>
              <a:rPr lang="en-US" sz="2400" i="1" dirty="0" smtClean="0"/>
              <a:t>If patient is also a meth user than expect the sedation side effect of bup to cause the ‘crash’  of stimulant withdrawal – days of sleeping.</a:t>
            </a:r>
            <a:endParaRPr lang="en-US" sz="2400" i="1" dirty="0"/>
          </a:p>
        </p:txBody>
      </p:sp>
    </p:spTree>
    <p:extLst>
      <p:ext uri="{BB962C8B-B14F-4D97-AF65-F5344CB8AC3E}">
        <p14:creationId xmlns:p14="http://schemas.microsoft.com/office/powerpoint/2010/main" val="391592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In-Clinic Starts </a:t>
            </a:r>
            <a:endParaRPr lang="en-US" dirty="0"/>
          </a:p>
        </p:txBody>
      </p:sp>
      <p:sp>
        <p:nvSpPr>
          <p:cNvPr id="3" name="Content Placeholder 2"/>
          <p:cNvSpPr>
            <a:spLocks noGrp="1"/>
          </p:cNvSpPr>
          <p:nvPr>
            <p:ph idx="1"/>
          </p:nvPr>
        </p:nvSpPr>
        <p:spPr>
          <a:xfrm>
            <a:off x="677333" y="2107481"/>
            <a:ext cx="9601195" cy="3240753"/>
          </a:xfrm>
        </p:spPr>
        <p:txBody>
          <a:bodyPr>
            <a:normAutofit/>
          </a:bodyPr>
          <a:lstStyle/>
          <a:p>
            <a:r>
              <a:rPr lang="en-US" sz="2800" dirty="0" smtClean="0"/>
              <a:t>If patient has no reported experience with </a:t>
            </a:r>
            <a:r>
              <a:rPr lang="en-US" sz="2800" dirty="0"/>
              <a:t>S</a:t>
            </a:r>
            <a:r>
              <a:rPr lang="en-US" sz="2800" dirty="0" smtClean="0"/>
              <a:t>uboxone (prescribed or non-prescribed).</a:t>
            </a:r>
          </a:p>
          <a:p>
            <a:r>
              <a:rPr lang="en-US" sz="2800" dirty="0" smtClean="0"/>
              <a:t>Methadone to buprenorphine</a:t>
            </a:r>
          </a:p>
          <a:p>
            <a:pPr lvl="1"/>
            <a:r>
              <a:rPr lang="en-US" sz="2800" dirty="0" smtClean="0"/>
              <a:t>Highest risk for precipitated withdrawal</a:t>
            </a:r>
          </a:p>
          <a:p>
            <a:r>
              <a:rPr lang="en-US" sz="2800" dirty="0" smtClean="0"/>
              <a:t>Pregnancy (may be done in hospital depending on trimester)</a:t>
            </a:r>
            <a:endParaRPr lang="en-US" sz="2800" dirty="0"/>
          </a:p>
        </p:txBody>
      </p:sp>
    </p:spTree>
    <p:extLst>
      <p:ext uri="{BB962C8B-B14F-4D97-AF65-F5344CB8AC3E}">
        <p14:creationId xmlns:p14="http://schemas.microsoft.com/office/powerpoint/2010/main" val="1651476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stabilization</a:t>
            </a:r>
            <a:endParaRPr lang="en-US" dirty="0"/>
          </a:p>
        </p:txBody>
      </p:sp>
      <p:sp>
        <p:nvSpPr>
          <p:cNvPr id="3" name="Content Placeholder 2"/>
          <p:cNvSpPr>
            <a:spLocks noGrp="1"/>
          </p:cNvSpPr>
          <p:nvPr>
            <p:ph idx="1"/>
          </p:nvPr>
        </p:nvSpPr>
        <p:spPr>
          <a:xfrm>
            <a:off x="677332" y="2424060"/>
            <a:ext cx="9970251" cy="3880773"/>
          </a:xfrm>
        </p:spPr>
        <p:txBody>
          <a:bodyPr/>
          <a:lstStyle/>
          <a:p>
            <a:r>
              <a:rPr lang="en-US" sz="2800" dirty="0" smtClean="0"/>
              <a:t>Finding a stable dose, “the sweet spot” of no cravings, no withdrawal and no or minimum side effects usually by Day 14.</a:t>
            </a:r>
          </a:p>
          <a:p>
            <a:r>
              <a:rPr lang="en-US" sz="2800" dirty="0" smtClean="0"/>
              <a:t>If there are challenges to finding a stable dose, consider that patient may be self-managing their dose. This is a not an uncommon behavior.</a:t>
            </a:r>
          </a:p>
          <a:p>
            <a:endParaRPr lang="en-US" dirty="0"/>
          </a:p>
        </p:txBody>
      </p:sp>
      <p:pic>
        <p:nvPicPr>
          <p:cNvPr id="5" name="Picture 4" descr="organic chemical structure of buprenorph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444" y="417967"/>
            <a:ext cx="1792755" cy="2006093"/>
          </a:xfrm>
          <a:prstGeom prst="rect">
            <a:avLst/>
          </a:prstGeom>
        </p:spPr>
      </p:pic>
    </p:spTree>
    <p:extLst>
      <p:ext uri="{BB962C8B-B14F-4D97-AF65-F5344CB8AC3E}">
        <p14:creationId xmlns:p14="http://schemas.microsoft.com/office/powerpoint/2010/main" val="744979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Agreement </a:t>
            </a:r>
            <a:endParaRPr lang="en-US" dirty="0"/>
          </a:p>
        </p:txBody>
      </p:sp>
      <p:sp>
        <p:nvSpPr>
          <p:cNvPr id="3" name="Content Placeholder 2"/>
          <p:cNvSpPr>
            <a:spLocks noGrp="1"/>
          </p:cNvSpPr>
          <p:nvPr>
            <p:ph idx="1"/>
          </p:nvPr>
        </p:nvSpPr>
        <p:spPr/>
        <p:txBody>
          <a:bodyPr/>
          <a:lstStyle/>
          <a:p>
            <a:r>
              <a:rPr lang="en-US" sz="2400" dirty="0" smtClean="0"/>
              <a:t>Treatment </a:t>
            </a:r>
            <a:r>
              <a:rPr lang="en-US" sz="2400" dirty="0"/>
              <a:t>Agreement </a:t>
            </a:r>
            <a:r>
              <a:rPr lang="en-US" sz="2400" dirty="0" smtClean="0"/>
              <a:t>includes Treatment </a:t>
            </a:r>
            <a:r>
              <a:rPr lang="en-US" sz="2400" dirty="0"/>
              <a:t>P</a:t>
            </a:r>
            <a:r>
              <a:rPr lang="en-US" sz="2400" dirty="0" smtClean="0"/>
              <a:t>lan: </a:t>
            </a:r>
          </a:p>
          <a:p>
            <a:pPr marL="0" indent="0">
              <a:buNone/>
            </a:pPr>
            <a:r>
              <a:rPr lang="en-US" sz="2400" dirty="0" smtClean="0"/>
              <a:t>Example: Phase 1(weekly group, UDS, Rx) + Behavior Health Biopsychosocial + Outpatient Treatment at local provider</a:t>
            </a:r>
          </a:p>
          <a:p>
            <a:pPr marL="0" indent="0" algn="ctr">
              <a:buNone/>
            </a:pPr>
            <a:r>
              <a:rPr lang="en-US" sz="2400" dirty="0" smtClean="0"/>
              <a:t>KEEP IT SIMPLE and Do-able</a:t>
            </a:r>
            <a:endParaRPr lang="en-US" sz="2400" dirty="0"/>
          </a:p>
          <a:p>
            <a:r>
              <a:rPr lang="en-US" sz="2400" dirty="0"/>
              <a:t>Education and </a:t>
            </a:r>
            <a:r>
              <a:rPr lang="en-US" sz="2400" dirty="0" smtClean="0"/>
              <a:t>Support</a:t>
            </a:r>
          </a:p>
          <a:p>
            <a:r>
              <a:rPr lang="en-US" sz="2400" dirty="0" smtClean="0"/>
              <a:t>Patient-centered case management</a:t>
            </a:r>
            <a:endParaRPr lang="en-US" sz="2400" dirty="0"/>
          </a:p>
          <a:p>
            <a:endParaRPr lang="en-US" dirty="0"/>
          </a:p>
        </p:txBody>
      </p:sp>
      <p:pic>
        <p:nvPicPr>
          <p:cNvPr id="5" name="Picture 4" descr="two human figures shaking h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3539" y="3920895"/>
            <a:ext cx="1849533" cy="2032454"/>
          </a:xfrm>
          <a:prstGeom prst="rect">
            <a:avLst/>
          </a:prstGeom>
        </p:spPr>
      </p:pic>
    </p:spTree>
    <p:extLst>
      <p:ext uri="{BB962C8B-B14F-4D97-AF65-F5344CB8AC3E}">
        <p14:creationId xmlns:p14="http://schemas.microsoft.com/office/powerpoint/2010/main" val="1032827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Phases of Care</a:t>
            </a:r>
            <a:br>
              <a:rPr lang="en-US" dirty="0" smtClean="0"/>
            </a:br>
            <a:r>
              <a:rPr lang="en-US" dirty="0" smtClean="0"/>
              <a:t>Phase 1</a:t>
            </a:r>
            <a:endParaRPr lang="en-US" dirty="0"/>
          </a:p>
        </p:txBody>
      </p:sp>
      <p:sp>
        <p:nvSpPr>
          <p:cNvPr id="3" name="Content Placeholder 2"/>
          <p:cNvSpPr>
            <a:spLocks noGrp="1"/>
          </p:cNvSpPr>
          <p:nvPr>
            <p:ph idx="1"/>
          </p:nvPr>
        </p:nvSpPr>
        <p:spPr/>
        <p:txBody>
          <a:bodyPr>
            <a:noAutofit/>
          </a:bodyPr>
          <a:lstStyle/>
          <a:p>
            <a:r>
              <a:rPr lang="en-US" sz="2400" dirty="0" smtClean="0"/>
              <a:t>Harm Reduction and Abstinence-Directed</a:t>
            </a:r>
          </a:p>
          <a:p>
            <a:r>
              <a:rPr lang="en-US" sz="2400" dirty="0" smtClean="0"/>
              <a:t>Weekly MAT group ( also known as refill/stabilization groups) </a:t>
            </a:r>
          </a:p>
          <a:p>
            <a:r>
              <a:rPr lang="en-US" sz="2400" dirty="0" smtClean="0"/>
              <a:t>7 day suboxone Rx ( with refills, if appropriate and for clinic convenience</a:t>
            </a:r>
          </a:p>
          <a:p>
            <a:r>
              <a:rPr lang="en-US" sz="2400" dirty="0"/>
              <a:t>W</a:t>
            </a:r>
            <a:r>
              <a:rPr lang="en-US" sz="2400" dirty="0" smtClean="0"/>
              <a:t>eekly Point of Care Urine Drug Screens</a:t>
            </a:r>
          </a:p>
          <a:p>
            <a:r>
              <a:rPr lang="en-US" sz="2400" dirty="0" smtClean="0"/>
              <a:t>Behavioral Health Biopsychosocial assessment with appropriate referrals for therapy and psychiatry </a:t>
            </a:r>
            <a:r>
              <a:rPr lang="en-US" sz="2400" i="1" dirty="0" smtClean="0"/>
              <a:t>within 30 days. Patients with immediate needs for continued medications and referral to psychiatry will be identified in Nursing Assessment And Medical Admission appointment.</a:t>
            </a:r>
            <a:endParaRPr lang="en-US" sz="2400" i="1" dirty="0"/>
          </a:p>
        </p:txBody>
      </p:sp>
      <p:pic>
        <p:nvPicPr>
          <p:cNvPr id="5" name="Picture 4" descr="man stitching a giant heart back toge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046" y="1196190"/>
            <a:ext cx="1960417" cy="1468420"/>
          </a:xfrm>
          <a:prstGeom prst="rect">
            <a:avLst/>
          </a:prstGeom>
        </p:spPr>
      </p:pic>
    </p:spTree>
    <p:extLst>
      <p:ext uri="{BB962C8B-B14F-4D97-AF65-F5344CB8AC3E}">
        <p14:creationId xmlns:p14="http://schemas.microsoft.com/office/powerpoint/2010/main" val="487730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Phases of Care</a:t>
            </a:r>
            <a:br>
              <a:rPr lang="en-US" dirty="0" smtClean="0"/>
            </a:br>
            <a:r>
              <a:rPr lang="en-US" dirty="0" smtClean="0"/>
              <a:t>Phase 2</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Patient-centered decision made by the MAT Team</a:t>
            </a:r>
          </a:p>
          <a:p>
            <a:r>
              <a:rPr lang="en-US" sz="2800" dirty="0" smtClean="0"/>
              <a:t>Patient has adhered to all requirements of their Phase 1 Treatment Plan</a:t>
            </a:r>
          </a:p>
          <a:p>
            <a:r>
              <a:rPr lang="en-US" sz="2800" dirty="0" smtClean="0"/>
              <a:t>Meet with patient to update Treatment Agreement and Phase 2 expectations</a:t>
            </a:r>
          </a:p>
          <a:p>
            <a:r>
              <a:rPr lang="en-US" sz="2800" dirty="0" smtClean="0"/>
              <a:t>14 day Suboxone Rx</a:t>
            </a:r>
          </a:p>
          <a:p>
            <a:r>
              <a:rPr lang="en-US" sz="2800" dirty="0" smtClean="0"/>
              <a:t>14 day Urine Drug Screen</a:t>
            </a:r>
          </a:p>
          <a:p>
            <a:r>
              <a:rPr lang="en-US" sz="2800" dirty="0" smtClean="0"/>
              <a:t>Bi-weekly attendance at MAT Refill/Stabilization Group</a:t>
            </a:r>
          </a:p>
          <a:p>
            <a:endParaRPr lang="en-US" dirty="0"/>
          </a:p>
        </p:txBody>
      </p:sp>
    </p:spTree>
    <p:extLst>
      <p:ext uri="{BB962C8B-B14F-4D97-AF65-F5344CB8AC3E}">
        <p14:creationId xmlns:p14="http://schemas.microsoft.com/office/powerpoint/2010/main" val="179551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39119"/>
            <a:ext cx="9970251" cy="1320800"/>
          </a:xfrm>
        </p:spPr>
        <p:txBody>
          <a:bodyPr>
            <a:normAutofit/>
          </a:bodyPr>
          <a:lstStyle/>
          <a:p>
            <a:r>
              <a:rPr lang="en-US" dirty="0" smtClean="0"/>
              <a:t>Phases of Care</a:t>
            </a:r>
            <a:br>
              <a:rPr lang="en-US" dirty="0" smtClean="0"/>
            </a:br>
            <a:r>
              <a:rPr lang="en-US" dirty="0" smtClean="0"/>
              <a:t>Phase 3</a:t>
            </a:r>
            <a:endParaRPr lang="en-US" dirty="0"/>
          </a:p>
        </p:txBody>
      </p:sp>
      <p:sp>
        <p:nvSpPr>
          <p:cNvPr id="3" name="Content Placeholder 2"/>
          <p:cNvSpPr>
            <a:spLocks noGrp="1"/>
          </p:cNvSpPr>
          <p:nvPr>
            <p:ph idx="1"/>
          </p:nvPr>
        </p:nvSpPr>
        <p:spPr>
          <a:xfrm>
            <a:off x="677332" y="1930400"/>
            <a:ext cx="9970251" cy="4497780"/>
          </a:xfrm>
        </p:spPr>
        <p:txBody>
          <a:bodyPr>
            <a:normAutofit/>
          </a:bodyPr>
          <a:lstStyle/>
          <a:p>
            <a:r>
              <a:rPr lang="en-US" sz="2600" dirty="0" smtClean="0"/>
              <a:t>30 day Rx ( or 28 day to keep pick-up days consistent throughout Phases)</a:t>
            </a:r>
          </a:p>
          <a:p>
            <a:r>
              <a:rPr lang="en-US" sz="2600" dirty="0" smtClean="0"/>
              <a:t>One required Counseling visit – individual or group</a:t>
            </a:r>
          </a:p>
          <a:p>
            <a:r>
              <a:rPr lang="en-US" sz="2600" dirty="0" smtClean="0"/>
              <a:t>Monthly UDS</a:t>
            </a:r>
          </a:p>
          <a:p>
            <a:r>
              <a:rPr lang="en-US" sz="2600" dirty="0" smtClean="0"/>
              <a:t>MD visit every 90 days minimally, some patients prefer monthly visits</a:t>
            </a:r>
          </a:p>
          <a:p>
            <a:r>
              <a:rPr lang="en-US" sz="2600" dirty="0" smtClean="0"/>
              <a:t>If relapse then increase care, patient returns to Phase 1 or Phase 2 per MAT team decision for more care and stabilization.</a:t>
            </a:r>
            <a:endParaRPr lang="en-US" sz="2600" dirty="0"/>
          </a:p>
        </p:txBody>
      </p:sp>
    </p:spTree>
    <p:extLst>
      <p:ext uri="{BB962C8B-B14F-4D97-AF65-F5344CB8AC3E}">
        <p14:creationId xmlns:p14="http://schemas.microsoft.com/office/powerpoint/2010/main" val="184526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Challenges?</a:t>
            </a:r>
            <a:endParaRPr lang="en-US" dirty="0"/>
          </a:p>
        </p:txBody>
      </p:sp>
      <p:sp>
        <p:nvSpPr>
          <p:cNvPr id="3" name="Content Placeholder 2"/>
          <p:cNvSpPr>
            <a:spLocks noGrp="1"/>
          </p:cNvSpPr>
          <p:nvPr>
            <p:ph idx="1"/>
          </p:nvPr>
        </p:nvSpPr>
        <p:spPr>
          <a:xfrm>
            <a:off x="677333" y="1787610"/>
            <a:ext cx="9970251" cy="3880773"/>
          </a:xfrm>
        </p:spPr>
        <p:txBody>
          <a:bodyPr/>
          <a:lstStyle/>
          <a:p>
            <a:r>
              <a:rPr lang="en-US" sz="2800" dirty="0"/>
              <a:t>MAT </a:t>
            </a:r>
            <a:r>
              <a:rPr lang="en-US" sz="2800" dirty="0" smtClean="0"/>
              <a:t>Team</a:t>
            </a:r>
          </a:p>
          <a:p>
            <a:r>
              <a:rPr lang="en-US" sz="2800" dirty="0" smtClean="0"/>
              <a:t>Referral Process</a:t>
            </a:r>
          </a:p>
          <a:p>
            <a:r>
              <a:rPr lang="en-US" sz="2800" dirty="0" smtClean="0"/>
              <a:t>Admission Process</a:t>
            </a:r>
          </a:p>
          <a:p>
            <a:r>
              <a:rPr lang="en-US" sz="2800" dirty="0" smtClean="0"/>
              <a:t>Starting treatment</a:t>
            </a:r>
          </a:p>
          <a:p>
            <a:r>
              <a:rPr lang="en-US" sz="2800" dirty="0" smtClean="0"/>
              <a:t>Data management</a:t>
            </a:r>
          </a:p>
          <a:p>
            <a:r>
              <a:rPr lang="en-US" sz="2800" dirty="0" smtClean="0"/>
              <a:t>Clinic processes</a:t>
            </a:r>
          </a:p>
          <a:p>
            <a:r>
              <a:rPr lang="en-US" sz="2800" dirty="0" smtClean="0"/>
              <a:t>Patient characteristics </a:t>
            </a:r>
            <a:endParaRPr lang="en-US" sz="2800" dirty="0"/>
          </a:p>
          <a:p>
            <a:endParaRPr lang="en-US" dirty="0"/>
          </a:p>
        </p:txBody>
      </p:sp>
    </p:spTree>
    <p:extLst>
      <p:ext uri="{BB962C8B-B14F-4D97-AF65-F5344CB8AC3E}">
        <p14:creationId xmlns:p14="http://schemas.microsoft.com/office/powerpoint/2010/main" val="2030809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urine drug screen?</a:t>
            </a:r>
            <a:endParaRPr lang="en-US" dirty="0"/>
          </a:p>
        </p:txBody>
      </p:sp>
      <p:sp>
        <p:nvSpPr>
          <p:cNvPr id="5" name="Content Placeholder 4"/>
          <p:cNvSpPr>
            <a:spLocks noGrp="1"/>
          </p:cNvSpPr>
          <p:nvPr>
            <p:ph idx="1"/>
          </p:nvPr>
        </p:nvSpPr>
        <p:spPr>
          <a:xfrm>
            <a:off x="861860" y="2511920"/>
            <a:ext cx="9601196" cy="3318936"/>
          </a:xfrm>
        </p:spPr>
        <p:txBody>
          <a:bodyPr>
            <a:noAutofit/>
          </a:bodyPr>
          <a:lstStyle/>
          <a:p>
            <a:r>
              <a:rPr lang="en-US" sz="2400" dirty="0" smtClean="0"/>
              <a:t>UDS with every group or MD visit – </a:t>
            </a:r>
          </a:p>
          <a:p>
            <a:pPr lvl="1"/>
            <a:r>
              <a:rPr lang="en-US" sz="2400" dirty="0" smtClean="0"/>
              <a:t>Consistency helps your patients to expect to submit UDS</a:t>
            </a:r>
          </a:p>
          <a:p>
            <a:pPr lvl="1"/>
            <a:r>
              <a:rPr lang="en-US" sz="2400" dirty="0" smtClean="0"/>
              <a:t> determined by Phase expectations</a:t>
            </a:r>
          </a:p>
          <a:p>
            <a:r>
              <a:rPr lang="en-US" sz="2400" dirty="0" smtClean="0"/>
              <a:t>How are patients doing?  - other drugs on board?</a:t>
            </a:r>
          </a:p>
          <a:p>
            <a:r>
              <a:rPr lang="en-US" sz="2400" dirty="0" smtClean="0"/>
              <a:t>POC UDS must be confirmed before taking action.</a:t>
            </a:r>
          </a:p>
          <a:p>
            <a:r>
              <a:rPr lang="en-US" sz="2400" dirty="0" smtClean="0"/>
              <a:t>Non-threatening and supportive – never legalistic. </a:t>
            </a:r>
          </a:p>
          <a:p>
            <a:r>
              <a:rPr lang="en-US" sz="2400" dirty="0" smtClean="0"/>
              <a:t>Focus on medical rationales and recovery principles.</a:t>
            </a:r>
            <a:endParaRPr lang="en-US" sz="2400" dirty="0"/>
          </a:p>
        </p:txBody>
      </p:sp>
      <p:pic>
        <p:nvPicPr>
          <p:cNvPr id="3" name="Picture 2" descr="anthropomorphic urine drug screen cup smil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089" y="609600"/>
            <a:ext cx="1496291" cy="1902320"/>
          </a:xfrm>
          <a:prstGeom prst="rect">
            <a:avLst/>
          </a:prstGeom>
        </p:spPr>
      </p:pic>
    </p:spTree>
    <p:extLst>
      <p:ext uri="{BB962C8B-B14F-4D97-AF65-F5344CB8AC3E}">
        <p14:creationId xmlns:p14="http://schemas.microsoft.com/office/powerpoint/2010/main" val="14219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Drug Screens</a:t>
            </a:r>
            <a:endParaRPr lang="en-US" dirty="0"/>
          </a:p>
        </p:txBody>
      </p:sp>
      <p:sp>
        <p:nvSpPr>
          <p:cNvPr id="3" name="Content Placeholder 2"/>
          <p:cNvSpPr>
            <a:spLocks noGrp="1"/>
          </p:cNvSpPr>
          <p:nvPr>
            <p:ph idx="1"/>
          </p:nvPr>
        </p:nvSpPr>
        <p:spPr/>
        <p:txBody>
          <a:bodyPr/>
          <a:lstStyle/>
          <a:p>
            <a:pPr algn="ctr"/>
            <a:endParaRPr lang="en-US" dirty="0" smtClean="0"/>
          </a:p>
          <a:p>
            <a:pPr algn="ctr"/>
            <a:r>
              <a:rPr lang="en-US" sz="2400" dirty="0" smtClean="0"/>
              <a:t>In the medical setting, we avoid use of street language. </a:t>
            </a:r>
          </a:p>
          <a:p>
            <a:pPr algn="ctr"/>
            <a:r>
              <a:rPr lang="en-US" sz="4400" dirty="0" smtClean="0">
                <a:solidFill>
                  <a:srgbClr val="472CA0"/>
                </a:solidFill>
              </a:rPr>
              <a:t>A lab result is NEVER clean or dirty.</a:t>
            </a:r>
          </a:p>
          <a:p>
            <a:pPr algn="ctr"/>
            <a:r>
              <a:rPr lang="en-US" sz="2400" dirty="0" smtClean="0">
                <a:solidFill>
                  <a:srgbClr val="472CA0"/>
                </a:solidFill>
              </a:rPr>
              <a:t>The results are discussed as positive or negative.</a:t>
            </a:r>
            <a:endParaRPr lang="en-US" sz="2400" dirty="0">
              <a:solidFill>
                <a:srgbClr val="472CA0"/>
              </a:solidFill>
            </a:endParaRPr>
          </a:p>
        </p:txBody>
      </p:sp>
    </p:spTree>
    <p:extLst>
      <p:ext uri="{BB962C8B-B14F-4D97-AF65-F5344CB8AC3E}">
        <p14:creationId xmlns:p14="http://schemas.microsoft.com/office/powerpoint/2010/main" val="402721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Refill/Stabilization Groups</a:t>
            </a:r>
            <a:endParaRPr lang="en-US" dirty="0"/>
          </a:p>
        </p:txBody>
      </p:sp>
      <p:sp>
        <p:nvSpPr>
          <p:cNvPr id="3" name="Content Placeholder 2"/>
          <p:cNvSpPr>
            <a:spLocks noGrp="1"/>
          </p:cNvSpPr>
          <p:nvPr>
            <p:ph idx="1"/>
          </p:nvPr>
        </p:nvSpPr>
        <p:spPr>
          <a:xfrm>
            <a:off x="410926" y="1742134"/>
            <a:ext cx="9970251" cy="3880773"/>
          </a:xfrm>
        </p:spPr>
        <p:txBody>
          <a:bodyPr>
            <a:normAutofit lnSpcReduction="10000"/>
          </a:bodyPr>
          <a:lstStyle/>
          <a:p>
            <a:pPr marL="57150" indent="0">
              <a:buNone/>
            </a:pPr>
            <a:r>
              <a:rPr lang="en-US" sz="2600" dirty="0" smtClean="0"/>
              <a:t>A weekly group which is also a provider visit is</a:t>
            </a:r>
          </a:p>
          <a:p>
            <a:pPr marL="57150" indent="0">
              <a:buNone/>
            </a:pPr>
            <a:r>
              <a:rPr lang="en-US" sz="2600" dirty="0"/>
              <a:t>a</a:t>
            </a:r>
            <a:r>
              <a:rPr lang="en-US" sz="2600" dirty="0" smtClean="0"/>
              <a:t>n effective way to;</a:t>
            </a:r>
          </a:p>
          <a:p>
            <a:r>
              <a:rPr lang="en-US" sz="2600" dirty="0" smtClean="0"/>
              <a:t>provide 7 day or 14 day suboxone refills</a:t>
            </a:r>
          </a:p>
          <a:p>
            <a:r>
              <a:rPr lang="en-US" sz="2600" dirty="0" smtClean="0"/>
              <a:t>to gather updated patient self-report</a:t>
            </a:r>
          </a:p>
          <a:p>
            <a:r>
              <a:rPr lang="en-US" sz="2600" dirty="0" smtClean="0"/>
              <a:t>collect a urine drug screen</a:t>
            </a:r>
          </a:p>
          <a:p>
            <a:r>
              <a:rPr lang="en-US" sz="2600" dirty="0"/>
              <a:t>e</a:t>
            </a:r>
            <a:r>
              <a:rPr lang="en-US" sz="2600" dirty="0" smtClean="0"/>
              <a:t>ducation and recovery tools</a:t>
            </a:r>
          </a:p>
          <a:p>
            <a:r>
              <a:rPr lang="en-US" sz="2600" dirty="0" smtClean="0"/>
              <a:t>Provide individual MD time</a:t>
            </a:r>
          </a:p>
          <a:p>
            <a:r>
              <a:rPr lang="en-US" sz="2600" dirty="0" smtClean="0"/>
              <a:t>MAT team indiv interventions</a:t>
            </a:r>
          </a:p>
          <a:p>
            <a:pPr lvl="1"/>
            <a:endParaRPr lang="en-US" dirty="0" smtClean="0"/>
          </a:p>
        </p:txBody>
      </p:sp>
      <p:pic>
        <p:nvPicPr>
          <p:cNvPr id="4" name="Picture 3" descr="woman standing up in a group of people, they appear to be clapping for h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881" y="2404682"/>
            <a:ext cx="3492500" cy="2324100"/>
          </a:xfrm>
          <a:prstGeom prst="rect">
            <a:avLst/>
          </a:prstGeom>
        </p:spPr>
      </p:pic>
    </p:spTree>
    <p:extLst>
      <p:ext uri="{BB962C8B-B14F-4D97-AF65-F5344CB8AC3E}">
        <p14:creationId xmlns:p14="http://schemas.microsoft.com/office/powerpoint/2010/main" val="3379538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Refill/stabilization Group</a:t>
            </a:r>
            <a:endParaRPr lang="en-US" dirty="0"/>
          </a:p>
        </p:txBody>
      </p:sp>
      <p:sp>
        <p:nvSpPr>
          <p:cNvPr id="3" name="Content Placeholder 2"/>
          <p:cNvSpPr>
            <a:spLocks noGrp="1"/>
          </p:cNvSpPr>
          <p:nvPr>
            <p:ph idx="1"/>
          </p:nvPr>
        </p:nvSpPr>
        <p:spPr>
          <a:xfrm>
            <a:off x="562635" y="1642821"/>
            <a:ext cx="9760524" cy="4726982"/>
          </a:xfrm>
        </p:spPr>
        <p:txBody>
          <a:bodyPr>
            <a:normAutofit lnSpcReduction="10000"/>
          </a:bodyPr>
          <a:lstStyle/>
          <a:p>
            <a:r>
              <a:rPr lang="en-US" sz="2400" dirty="0" smtClean="0"/>
              <a:t>Sample Format: brief segments work for patients new to treatment with short attention span. Quotes and values on whiteboard.</a:t>
            </a:r>
          </a:p>
          <a:p>
            <a:r>
              <a:rPr lang="en-US" sz="2400" dirty="0" smtClean="0"/>
              <a:t>Mindfulness – 5 minutes</a:t>
            </a:r>
          </a:p>
          <a:p>
            <a:r>
              <a:rPr lang="en-US" sz="2400" dirty="0" smtClean="0"/>
              <a:t>Group rules</a:t>
            </a:r>
          </a:p>
          <a:p>
            <a:r>
              <a:rPr lang="en-US" sz="2400" dirty="0" smtClean="0"/>
              <a:t>Check-in –offer a topic “What did you savor and enjoy this past week”</a:t>
            </a:r>
          </a:p>
          <a:p>
            <a:r>
              <a:rPr lang="en-US" sz="2400" dirty="0" smtClean="0"/>
              <a:t>Education – 10 minutes – “Getting to Know Your Autonomic Nervous System: Fight/Flight/Freeze and Rest/Digest”</a:t>
            </a:r>
          </a:p>
          <a:p>
            <a:r>
              <a:rPr lang="en-US" sz="2400" dirty="0" smtClean="0"/>
              <a:t>Recovery Tools – 35 minutes “The Return to Feelings”</a:t>
            </a:r>
          </a:p>
          <a:p>
            <a:r>
              <a:rPr lang="en-US" sz="2400" dirty="0" smtClean="0"/>
              <a:t>Check-out – your wellness plans for the coming week </a:t>
            </a:r>
          </a:p>
          <a:p>
            <a:endParaRPr lang="en-US" dirty="0" smtClean="0"/>
          </a:p>
          <a:p>
            <a:endParaRPr lang="en-US" dirty="0" smtClean="0"/>
          </a:p>
          <a:p>
            <a:endParaRPr lang="en-US" dirty="0"/>
          </a:p>
        </p:txBody>
      </p:sp>
    </p:spTree>
    <p:extLst>
      <p:ext uri="{BB962C8B-B14F-4D97-AF65-F5344CB8AC3E}">
        <p14:creationId xmlns:p14="http://schemas.microsoft.com/office/powerpoint/2010/main" val="122517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Health Care</a:t>
            </a:r>
            <a:endParaRPr lang="en-US" dirty="0"/>
          </a:p>
        </p:txBody>
      </p:sp>
      <p:sp>
        <p:nvSpPr>
          <p:cNvPr id="3" name="Content Placeholder 2"/>
          <p:cNvSpPr>
            <a:spLocks noGrp="1"/>
          </p:cNvSpPr>
          <p:nvPr>
            <p:ph idx="1"/>
          </p:nvPr>
        </p:nvSpPr>
        <p:spPr>
          <a:xfrm>
            <a:off x="526942" y="2210872"/>
            <a:ext cx="10369655" cy="4281685"/>
          </a:xfrm>
        </p:spPr>
        <p:txBody>
          <a:bodyPr>
            <a:normAutofit/>
          </a:bodyPr>
          <a:lstStyle/>
          <a:p>
            <a:r>
              <a:rPr lang="en-US" sz="2800" dirty="0" smtClean="0"/>
              <a:t>Biopsychosocial intake using routine </a:t>
            </a:r>
            <a:r>
              <a:rPr lang="en-US" sz="2800" dirty="0"/>
              <a:t>s</a:t>
            </a:r>
            <a:r>
              <a:rPr lang="en-US" sz="2800" dirty="0" smtClean="0"/>
              <a:t>creening tools for BH intake</a:t>
            </a:r>
          </a:p>
          <a:p>
            <a:pPr marL="0" indent="0">
              <a:buNone/>
            </a:pPr>
            <a:r>
              <a:rPr lang="en-US" sz="2800" dirty="0" smtClean="0"/>
              <a:t>PHQ -9 Depression, </a:t>
            </a:r>
            <a:r>
              <a:rPr lang="en-US" sz="2800" dirty="0"/>
              <a:t>GAD -7 Anxiety, </a:t>
            </a:r>
            <a:r>
              <a:rPr lang="en-US" sz="2800" dirty="0" smtClean="0"/>
              <a:t> </a:t>
            </a:r>
            <a:r>
              <a:rPr lang="en-US" sz="2800" dirty="0"/>
              <a:t>Social Development </a:t>
            </a:r>
            <a:r>
              <a:rPr lang="en-US" sz="2800" dirty="0" smtClean="0"/>
              <a:t>History</a:t>
            </a:r>
          </a:p>
          <a:p>
            <a:r>
              <a:rPr lang="en-US" sz="2800" dirty="0" smtClean="0"/>
              <a:t>BH Treatment planning</a:t>
            </a:r>
          </a:p>
          <a:p>
            <a:r>
              <a:rPr lang="en-US" sz="2800" dirty="0" smtClean="0"/>
              <a:t>Biofeedback. CBT. DBT. ACT. </a:t>
            </a:r>
          </a:p>
          <a:p>
            <a:r>
              <a:rPr lang="en-US" sz="2800" dirty="0" smtClean="0"/>
              <a:t>Referral to psychiatry or PCP for evaluation for psych medication</a:t>
            </a:r>
          </a:p>
          <a:p>
            <a:endParaRPr lang="en-US" dirty="0"/>
          </a:p>
        </p:txBody>
      </p:sp>
      <p:pic>
        <p:nvPicPr>
          <p:cNvPr id="4" name="Picture 3" descr="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195" y="149474"/>
            <a:ext cx="1921162" cy="1921162"/>
          </a:xfrm>
          <a:prstGeom prst="rect">
            <a:avLst/>
          </a:prstGeom>
        </p:spPr>
      </p:pic>
    </p:spTree>
    <p:extLst>
      <p:ext uri="{BB962C8B-B14F-4D97-AF65-F5344CB8AC3E}">
        <p14:creationId xmlns:p14="http://schemas.microsoft.com/office/powerpoint/2010/main" val="945859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a:t>
            </a:r>
            <a:endParaRPr lang="en-US" dirty="0"/>
          </a:p>
        </p:txBody>
      </p:sp>
      <p:sp>
        <p:nvSpPr>
          <p:cNvPr id="3" name="Content Placeholder 2"/>
          <p:cNvSpPr>
            <a:spLocks noGrp="1"/>
          </p:cNvSpPr>
          <p:nvPr>
            <p:ph idx="1"/>
          </p:nvPr>
        </p:nvSpPr>
        <p:spPr>
          <a:xfrm>
            <a:off x="3339371" y="1995055"/>
            <a:ext cx="7557226" cy="3880813"/>
          </a:xfrm>
        </p:spPr>
        <p:txBody>
          <a:bodyPr>
            <a:normAutofit fontScale="55000" lnSpcReduction="20000"/>
          </a:bodyPr>
          <a:lstStyle/>
          <a:p>
            <a:endParaRPr lang="en-US" dirty="0" smtClean="0"/>
          </a:p>
          <a:p>
            <a:endParaRPr lang="en-US" sz="4600" dirty="0" smtClean="0"/>
          </a:p>
          <a:p>
            <a:r>
              <a:rPr lang="en-US" sz="4600" dirty="0" smtClean="0"/>
              <a:t>Cultural Traditions</a:t>
            </a:r>
          </a:p>
          <a:p>
            <a:pPr lvl="1"/>
            <a:r>
              <a:rPr lang="en-US" sz="4600" dirty="0" smtClean="0"/>
              <a:t>Restoration of wellness</a:t>
            </a:r>
          </a:p>
          <a:p>
            <a:pPr lvl="2"/>
            <a:r>
              <a:rPr lang="en-US" sz="4600" dirty="0" smtClean="0"/>
              <a:t>Healers and Artists</a:t>
            </a:r>
          </a:p>
          <a:p>
            <a:pPr lvl="2"/>
            <a:r>
              <a:rPr lang="en-US" sz="4600" dirty="0" smtClean="0"/>
              <a:t>Dreams and Values</a:t>
            </a:r>
            <a:endParaRPr lang="en-US" sz="4600" dirty="0"/>
          </a:p>
          <a:p>
            <a:pPr lvl="2"/>
            <a:r>
              <a:rPr lang="en-US" sz="4600" dirty="0" smtClean="0"/>
              <a:t>Behavioral Health</a:t>
            </a:r>
          </a:p>
          <a:p>
            <a:pPr lvl="2"/>
            <a:r>
              <a:rPr lang="en-US" sz="4600" dirty="0" smtClean="0"/>
              <a:t>Life Directions</a:t>
            </a:r>
          </a:p>
          <a:p>
            <a:pPr lvl="2"/>
            <a:r>
              <a:rPr lang="en-US" sz="4600" dirty="0" smtClean="0"/>
              <a:t>Restored Relationships</a:t>
            </a:r>
          </a:p>
        </p:txBody>
      </p:sp>
      <p:pic>
        <p:nvPicPr>
          <p:cNvPr id="4" name="Picture 3" descr="Hand print forming a tree, with leaves mades out of heart symbo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3" y="1667932"/>
            <a:ext cx="2186604" cy="3285881"/>
          </a:xfrm>
          <a:prstGeom prst="rect">
            <a:avLst/>
          </a:prstGeom>
        </p:spPr>
      </p:pic>
      <p:pic>
        <p:nvPicPr>
          <p:cNvPr id="5" name="Picture 4" descr="circle divided into four parts - Healers, Guardians, Warriors, Artisa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6857" y="2625072"/>
            <a:ext cx="2857500" cy="3030317"/>
          </a:xfrm>
          <a:prstGeom prst="rect">
            <a:avLst/>
          </a:prstGeom>
        </p:spPr>
      </p:pic>
    </p:spTree>
    <p:extLst>
      <p:ext uri="{BB962C8B-B14F-4D97-AF65-F5344CB8AC3E}">
        <p14:creationId xmlns:p14="http://schemas.microsoft.com/office/powerpoint/2010/main" val="39501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14" y="330266"/>
            <a:ext cx="9970251" cy="1320800"/>
          </a:xfrm>
        </p:spPr>
        <p:txBody>
          <a:bodyPr/>
          <a:lstStyle/>
          <a:p>
            <a:pPr algn="r"/>
            <a:r>
              <a:rPr lang="en-US" dirty="0" smtClean="0"/>
              <a:t>Other Substance </a:t>
            </a:r>
            <a:r>
              <a:rPr lang="en-US" dirty="0"/>
              <a:t>U</a:t>
            </a:r>
            <a:r>
              <a:rPr lang="en-US" dirty="0" smtClean="0"/>
              <a:t>se: Alcohol</a:t>
            </a:r>
            <a:endParaRPr lang="en-US" dirty="0"/>
          </a:p>
        </p:txBody>
      </p:sp>
      <p:sp>
        <p:nvSpPr>
          <p:cNvPr id="3" name="Content Placeholder 2"/>
          <p:cNvSpPr>
            <a:spLocks noGrp="1"/>
          </p:cNvSpPr>
          <p:nvPr>
            <p:ph idx="1"/>
          </p:nvPr>
        </p:nvSpPr>
        <p:spPr>
          <a:xfrm>
            <a:off x="475855" y="2047863"/>
            <a:ext cx="9365570" cy="4445927"/>
          </a:xfrm>
        </p:spPr>
        <p:txBody>
          <a:bodyPr>
            <a:noAutofit/>
          </a:bodyPr>
          <a:lstStyle/>
          <a:p>
            <a:r>
              <a:rPr lang="en-US" sz="2800" dirty="0" smtClean="0"/>
              <a:t>Important to assess for alcohol history during first assessment.</a:t>
            </a:r>
          </a:p>
          <a:p>
            <a:pPr lvl="1">
              <a:buFont typeface="Arial" charset="0"/>
              <a:buChar char="•"/>
            </a:pPr>
            <a:r>
              <a:rPr lang="en-US" sz="2400" dirty="0" smtClean="0"/>
              <a:t>Alcohol rehabs? DUIs? History of heavy use? Still drinking?  How much? Last drink?</a:t>
            </a:r>
          </a:p>
          <a:p>
            <a:pPr lvl="1">
              <a:buFont typeface="Arial" charset="0"/>
              <a:buChar char="•"/>
            </a:pPr>
            <a:r>
              <a:rPr lang="en-US" sz="2400" dirty="0" smtClean="0"/>
              <a:t>Prescribing Suboxone while heavy drinking – is it safe?</a:t>
            </a:r>
          </a:p>
          <a:p>
            <a:pPr lvl="1">
              <a:buFont typeface="Arial" charset="0"/>
              <a:buChar char="•"/>
            </a:pPr>
            <a:r>
              <a:rPr lang="en-US" sz="2400" dirty="0" smtClean="0"/>
              <a:t>Alternative Care includes Antabuse and the Vivitrol option. Remember the transfer from Suboxone to Vivitrol requires: 1. withdrawal from Buprenorphine 2. Naltrexone by mouth 3. Start Vivitrol. This can take 2 -3 weeks.</a:t>
            </a:r>
          </a:p>
          <a:p>
            <a:pPr lvl="1">
              <a:buFont typeface="Arial" charset="0"/>
              <a:buChar char="•"/>
            </a:pPr>
            <a:r>
              <a:rPr lang="en-US" sz="2400" dirty="0" smtClean="0"/>
              <a:t>Antabuse works best with supportive person administering daily</a:t>
            </a:r>
          </a:p>
        </p:txBody>
      </p:sp>
      <p:pic>
        <p:nvPicPr>
          <p:cNvPr id="6" name="Picture 5" descr="different kinds of alcoholic drinks show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855" y="330266"/>
            <a:ext cx="2857382" cy="1600134"/>
          </a:xfrm>
          <a:prstGeom prst="rect">
            <a:avLst/>
          </a:prstGeom>
        </p:spPr>
      </p:pic>
    </p:spTree>
    <p:extLst>
      <p:ext uri="{BB962C8B-B14F-4D97-AF65-F5344CB8AC3E}">
        <p14:creationId xmlns:p14="http://schemas.microsoft.com/office/powerpoint/2010/main" val="19110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Substance Use: Methamphetamine</a:t>
            </a:r>
            <a:endParaRPr lang="en-US" dirty="0"/>
          </a:p>
        </p:txBody>
      </p:sp>
      <p:sp>
        <p:nvSpPr>
          <p:cNvPr id="3" name="Content Placeholder 2"/>
          <p:cNvSpPr>
            <a:spLocks noGrp="1"/>
          </p:cNvSpPr>
          <p:nvPr>
            <p:ph idx="1"/>
          </p:nvPr>
        </p:nvSpPr>
        <p:spPr>
          <a:xfrm>
            <a:off x="245893" y="1742135"/>
            <a:ext cx="9970251" cy="4286706"/>
          </a:xfrm>
        </p:spPr>
        <p:txBody>
          <a:bodyPr>
            <a:normAutofit/>
          </a:bodyPr>
          <a:lstStyle/>
          <a:p>
            <a:r>
              <a:rPr lang="en-US" sz="2400" dirty="0" smtClean="0"/>
              <a:t>The most common other substance among heroin users</a:t>
            </a:r>
          </a:p>
          <a:p>
            <a:r>
              <a:rPr lang="en-US" sz="2400" dirty="0" smtClean="0"/>
              <a:t>Fentanyl-laced meth – test strips</a:t>
            </a:r>
          </a:p>
          <a:p>
            <a:r>
              <a:rPr lang="en-US" sz="2400" dirty="0" smtClean="0"/>
              <a:t>Phase 1 – harm reduction</a:t>
            </a:r>
          </a:p>
          <a:p>
            <a:r>
              <a:rPr lang="en-US" sz="2400" dirty="0" smtClean="0"/>
              <a:t>Level of Care – if continued use, refer to HUB for daily dosing or Residential for detox and stabilization</a:t>
            </a:r>
          </a:p>
          <a:p>
            <a:r>
              <a:rPr lang="en-US" sz="2400" dirty="0" smtClean="0"/>
              <a:t>Best interventions for meth users – all POS UDS will be discussed with patient with motivational interviewing and change strategies</a:t>
            </a:r>
            <a:endParaRPr lang="en-US" sz="2400" dirty="0"/>
          </a:p>
        </p:txBody>
      </p:sp>
      <p:pic>
        <p:nvPicPr>
          <p:cNvPr id="5" name="Picture 4" descr="graphic of a head with brain show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903" y="1270000"/>
            <a:ext cx="1903419" cy="1963708"/>
          </a:xfrm>
          <a:prstGeom prst="rect">
            <a:avLst/>
          </a:prstGeom>
        </p:spPr>
      </p:pic>
    </p:spTree>
    <p:extLst>
      <p:ext uri="{BB962C8B-B14F-4D97-AF65-F5344CB8AC3E}">
        <p14:creationId xmlns:p14="http://schemas.microsoft.com/office/powerpoint/2010/main" val="136225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Perinatal Care</a:t>
            </a:r>
            <a:endParaRPr lang="en-US" dirty="0"/>
          </a:p>
        </p:txBody>
      </p:sp>
      <p:sp>
        <p:nvSpPr>
          <p:cNvPr id="3" name="Content Placeholder 2"/>
          <p:cNvSpPr>
            <a:spLocks noGrp="1"/>
          </p:cNvSpPr>
          <p:nvPr>
            <p:ph idx="1"/>
          </p:nvPr>
        </p:nvSpPr>
        <p:spPr>
          <a:xfrm>
            <a:off x="677333" y="2282801"/>
            <a:ext cx="9601196" cy="3936232"/>
          </a:xfrm>
        </p:spPr>
        <p:txBody>
          <a:bodyPr>
            <a:noAutofit/>
          </a:bodyPr>
          <a:lstStyle/>
          <a:p>
            <a:pPr marL="0" indent="0">
              <a:buNone/>
            </a:pPr>
            <a:endParaRPr lang="en-US" sz="2400" dirty="0" smtClean="0"/>
          </a:p>
          <a:p>
            <a:pPr marL="0" indent="0">
              <a:buNone/>
            </a:pPr>
            <a:r>
              <a:rPr lang="en-US" sz="2400" dirty="0" smtClean="0"/>
              <a:t>Pregnancy – </a:t>
            </a:r>
            <a:r>
              <a:rPr lang="en-US" sz="2400" dirty="0"/>
              <a:t>S</a:t>
            </a:r>
            <a:r>
              <a:rPr lang="en-US" sz="2400" dirty="0" smtClean="0"/>
              <a:t>ubutex standard of care. Induction risk is withdrawal stress causing pre-term labor.</a:t>
            </a:r>
          </a:p>
          <a:p>
            <a:pPr marL="0" indent="0">
              <a:buNone/>
            </a:pPr>
            <a:r>
              <a:rPr lang="en-US" sz="2400" dirty="0" smtClean="0"/>
              <a:t>Neonatal Abstinence Syndrome  - prepare mother; work with NICU</a:t>
            </a:r>
          </a:p>
          <a:p>
            <a:pPr marL="0" indent="0">
              <a:buNone/>
            </a:pPr>
            <a:r>
              <a:rPr lang="en-US" sz="2400" dirty="0" smtClean="0"/>
              <a:t>Best practices: swaddling, rooming in, skin to skin, quiet environment, breastfeeding</a:t>
            </a:r>
          </a:p>
          <a:p>
            <a:pPr marL="0" indent="0">
              <a:buNone/>
            </a:pPr>
            <a:r>
              <a:rPr lang="en-US" sz="2400" dirty="0" smtClean="0"/>
              <a:t>Post-partum – increase care, assess for post-partum depression; nurse home visits are ideal</a:t>
            </a:r>
            <a:endParaRPr lang="en-US" sz="2400" dirty="0"/>
          </a:p>
        </p:txBody>
      </p:sp>
      <p:pic>
        <p:nvPicPr>
          <p:cNvPr id="4" name="Picture 3" descr="woman holding bab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144" y="485613"/>
            <a:ext cx="3830783" cy="1915392"/>
          </a:xfrm>
          <a:prstGeom prst="rect">
            <a:avLst/>
          </a:prstGeom>
        </p:spPr>
      </p:pic>
    </p:spTree>
    <p:extLst>
      <p:ext uri="{BB962C8B-B14F-4D97-AF65-F5344CB8AC3E}">
        <p14:creationId xmlns:p14="http://schemas.microsoft.com/office/powerpoint/2010/main" val="1171711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SAMHSA Healthy Mother, Healthy Baby</a:t>
            </a:r>
            <a:endParaRPr lang="en-US"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SAMHSA – 16 Fact Sheets for Mothers with opioid use disorder.</a:t>
            </a:r>
          </a:p>
          <a:p>
            <a:pPr marL="0" indent="0">
              <a:buNone/>
            </a:pPr>
            <a:endParaRPr lang="en-US" sz="2400" dirty="0" smtClean="0">
              <a:hlinkClick r:id="rId2"/>
            </a:endParaRPr>
          </a:p>
          <a:p>
            <a:pPr marL="0" indent="0">
              <a:buNone/>
            </a:pPr>
            <a:r>
              <a:rPr lang="en-US" sz="2400" dirty="0" smtClean="0">
                <a:solidFill>
                  <a:schemeClr val="bg2">
                    <a:lumMod val="50000"/>
                  </a:schemeClr>
                </a:solidFill>
                <a:hlinkClick r:id="rId2"/>
              </a:rPr>
              <a:t>Link to order or download</a:t>
            </a:r>
            <a:endParaRPr lang="en-US" sz="2400" dirty="0" smtClean="0">
              <a:solidFill>
                <a:schemeClr val="bg2">
                  <a:lumMod val="50000"/>
                </a:schemeClr>
              </a:solidFill>
            </a:endParaRPr>
          </a:p>
          <a:p>
            <a:pPr marL="0" indent="0">
              <a:buNone/>
            </a:pPr>
            <a:endParaRPr lang="en-US" dirty="0"/>
          </a:p>
        </p:txBody>
      </p:sp>
    </p:spTree>
    <p:extLst>
      <p:ext uri="{BB962C8B-B14F-4D97-AF65-F5344CB8AC3E}">
        <p14:creationId xmlns:p14="http://schemas.microsoft.com/office/powerpoint/2010/main" val="590776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Go Vote</a:t>
            </a:r>
            <a:endParaRPr lang="en-US" dirty="0"/>
          </a:p>
        </p:txBody>
      </p:sp>
      <p:pic>
        <p:nvPicPr>
          <p:cNvPr id="4" name="Content Placeholder 3" descr="GET OUT AND VOTE: School and Library Election Day 2015 | Talk of the Soun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5702" y="1930400"/>
            <a:ext cx="5833822" cy="3881437"/>
          </a:xfrm>
        </p:spPr>
      </p:pic>
    </p:spTree>
    <p:extLst>
      <p:ext uri="{BB962C8B-B14F-4D97-AF65-F5344CB8AC3E}">
        <p14:creationId xmlns:p14="http://schemas.microsoft.com/office/powerpoint/2010/main" val="34802505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Tapering off of Suboxone</a:t>
            </a:r>
            <a:endParaRPr lang="en-US" dirty="0"/>
          </a:p>
        </p:txBody>
      </p:sp>
      <p:sp>
        <p:nvSpPr>
          <p:cNvPr id="3" name="Content Placeholder 2"/>
          <p:cNvSpPr>
            <a:spLocks noGrp="1"/>
          </p:cNvSpPr>
          <p:nvPr>
            <p:ph idx="1"/>
          </p:nvPr>
        </p:nvSpPr>
        <p:spPr/>
        <p:txBody>
          <a:bodyPr>
            <a:normAutofit/>
          </a:bodyPr>
          <a:lstStyle/>
          <a:p>
            <a:r>
              <a:rPr lang="en-US" sz="2800" dirty="0" smtClean="0"/>
              <a:t>Patient-centered decision</a:t>
            </a:r>
          </a:p>
          <a:p>
            <a:r>
              <a:rPr lang="en-US" sz="2800" dirty="0" smtClean="0"/>
              <a:t>Discuss reasons for tapering and educate risks for relapse</a:t>
            </a:r>
          </a:p>
          <a:p>
            <a:r>
              <a:rPr lang="en-US" sz="2800" dirty="0" smtClean="0"/>
              <a:t>Write up a taper plan</a:t>
            </a:r>
          </a:p>
          <a:p>
            <a:r>
              <a:rPr lang="en-US" sz="2800" dirty="0" smtClean="0"/>
              <a:t>Slow taper, weekly monitoring</a:t>
            </a:r>
          </a:p>
          <a:p>
            <a:r>
              <a:rPr lang="en-US" sz="2800" dirty="0" smtClean="0"/>
              <a:t>BuTrans patch (weekly) off-label for OUD. For pain Management. These </a:t>
            </a:r>
            <a:r>
              <a:rPr lang="en-US" sz="2800" dirty="0" err="1" smtClean="0"/>
              <a:t>Dx</a:t>
            </a:r>
            <a:r>
              <a:rPr lang="en-US" sz="2800" dirty="0" smtClean="0"/>
              <a:t> often intersect. 20 mcg/h – 5 mcg/h, can go slowly with BuTrans</a:t>
            </a:r>
          </a:p>
        </p:txBody>
      </p:sp>
      <p:pic>
        <p:nvPicPr>
          <p:cNvPr id="4" name="Picture 3" descr="person walking down stair ca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385" y="609600"/>
            <a:ext cx="2328334" cy="1303867"/>
          </a:xfrm>
          <a:prstGeom prst="rect">
            <a:avLst/>
          </a:prstGeom>
        </p:spPr>
      </p:pic>
    </p:spTree>
    <p:extLst>
      <p:ext uri="{BB962C8B-B14F-4D97-AF65-F5344CB8AC3E}">
        <p14:creationId xmlns:p14="http://schemas.microsoft.com/office/powerpoint/2010/main" val="339492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Tapering (cont’d)</a:t>
            </a:r>
            <a:endParaRPr lang="en-US" dirty="0"/>
          </a:p>
        </p:txBody>
      </p:sp>
      <p:sp>
        <p:nvSpPr>
          <p:cNvPr id="3" name="Content Placeholder 2"/>
          <p:cNvSpPr>
            <a:spLocks noGrp="1"/>
          </p:cNvSpPr>
          <p:nvPr>
            <p:ph idx="1"/>
          </p:nvPr>
        </p:nvSpPr>
        <p:spPr/>
        <p:txBody>
          <a:bodyPr>
            <a:normAutofit/>
          </a:bodyPr>
          <a:lstStyle/>
          <a:p>
            <a:r>
              <a:rPr lang="en-US" sz="2800" dirty="0" smtClean="0"/>
              <a:t>Consider low-dose </a:t>
            </a:r>
            <a:r>
              <a:rPr lang="en-US" sz="2800" dirty="0"/>
              <a:t>gabapentin, clonidine when Buprenorphine dose goes lower than 2 </a:t>
            </a:r>
            <a:r>
              <a:rPr lang="en-US" sz="2800" dirty="0" smtClean="0"/>
              <a:t>mg</a:t>
            </a:r>
          </a:p>
          <a:p>
            <a:r>
              <a:rPr lang="en-US" sz="2800" dirty="0" smtClean="0"/>
              <a:t>As patient tapers off monitor for: </a:t>
            </a:r>
          </a:p>
          <a:p>
            <a:pPr lvl="1"/>
            <a:r>
              <a:rPr lang="en-US" sz="2400" dirty="0" smtClean="0"/>
              <a:t>Cravings for opioids</a:t>
            </a:r>
          </a:p>
          <a:p>
            <a:pPr lvl="1"/>
            <a:r>
              <a:rPr lang="en-US" sz="2400" dirty="0" smtClean="0"/>
              <a:t>dysphoria, insomnia, increased anxiety – treat symptomatically</a:t>
            </a:r>
          </a:p>
          <a:p>
            <a:pPr lvl="1"/>
            <a:r>
              <a:rPr lang="en-US" sz="2400" dirty="0" smtClean="0"/>
              <a:t>Consider Naltrexone PO – start 1 week after last dose of buprenorphine</a:t>
            </a:r>
            <a:endParaRPr lang="en-US" sz="2400" dirty="0"/>
          </a:p>
        </p:txBody>
      </p:sp>
    </p:spTree>
    <p:extLst>
      <p:ext uri="{BB962C8B-B14F-4D97-AF65-F5344CB8AC3E}">
        <p14:creationId xmlns:p14="http://schemas.microsoft.com/office/powerpoint/2010/main" val="58495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39" y="315132"/>
            <a:ext cx="4530098" cy="909235"/>
          </a:xfrm>
        </p:spPr>
        <p:txBody>
          <a:bodyPr>
            <a:normAutofit/>
          </a:bodyPr>
          <a:lstStyle/>
          <a:p>
            <a:r>
              <a:rPr lang="en-US" sz="4400" dirty="0" smtClean="0"/>
              <a:t>Discharge</a:t>
            </a:r>
            <a:endParaRPr lang="en-US" sz="4400" dirty="0"/>
          </a:p>
        </p:txBody>
      </p:sp>
      <p:sp>
        <p:nvSpPr>
          <p:cNvPr id="3" name="Content Placeholder 2"/>
          <p:cNvSpPr>
            <a:spLocks noGrp="1"/>
          </p:cNvSpPr>
          <p:nvPr>
            <p:ph idx="1"/>
          </p:nvPr>
        </p:nvSpPr>
        <p:spPr>
          <a:xfrm>
            <a:off x="464949" y="1518835"/>
            <a:ext cx="10431648" cy="5222928"/>
          </a:xfrm>
        </p:spPr>
        <p:txBody>
          <a:bodyPr>
            <a:normAutofit/>
          </a:bodyPr>
          <a:lstStyle/>
          <a:p>
            <a:pPr marL="0" indent="0">
              <a:buNone/>
            </a:pPr>
            <a:r>
              <a:rPr lang="en-US" sz="2800" dirty="0" smtClean="0"/>
              <a:t>Safety</a:t>
            </a:r>
          </a:p>
          <a:p>
            <a:pPr lvl="1"/>
            <a:r>
              <a:rPr lang="en-US" sz="2400" dirty="0" smtClean="0"/>
              <a:t>Individual safety</a:t>
            </a:r>
          </a:p>
          <a:p>
            <a:pPr lvl="2"/>
            <a:r>
              <a:rPr lang="en-US" sz="2400" dirty="0" smtClean="0"/>
              <a:t>Heavy Alcohol Use</a:t>
            </a:r>
            <a:r>
              <a:rPr lang="en-US" sz="2400" dirty="0"/>
              <a:t> </a:t>
            </a:r>
            <a:r>
              <a:rPr lang="en-US" sz="2400" dirty="0" smtClean="0"/>
              <a:t>and Heavy non-prescribed benzo use</a:t>
            </a:r>
          </a:p>
          <a:p>
            <a:pPr lvl="2"/>
            <a:r>
              <a:rPr lang="en-US" sz="2400" dirty="0" smtClean="0"/>
              <a:t>Continued Opioid Use while taking suboxone</a:t>
            </a:r>
          </a:p>
          <a:p>
            <a:pPr lvl="2"/>
            <a:r>
              <a:rPr lang="en-US" sz="2400" dirty="0"/>
              <a:t>Unwillingness to go to Recommended Level of Care with continued </a:t>
            </a:r>
            <a:r>
              <a:rPr lang="en-US" sz="2400" dirty="0" smtClean="0"/>
              <a:t>use</a:t>
            </a:r>
            <a:r>
              <a:rPr lang="en-US" sz="2400" dirty="0"/>
              <a:t> </a:t>
            </a:r>
          </a:p>
          <a:p>
            <a:pPr marL="114300" indent="0">
              <a:buNone/>
            </a:pPr>
            <a:r>
              <a:rPr lang="en-US" sz="2800" dirty="0" smtClean="0"/>
              <a:t>Public</a:t>
            </a:r>
            <a:r>
              <a:rPr lang="en-US" sz="3200" dirty="0" smtClean="0"/>
              <a:t> Safety</a:t>
            </a:r>
          </a:p>
          <a:p>
            <a:pPr lvl="2"/>
            <a:r>
              <a:rPr lang="en-US" sz="2400" dirty="0"/>
              <a:t>	</a:t>
            </a:r>
            <a:r>
              <a:rPr lang="en-US" sz="2400" dirty="0" smtClean="0"/>
              <a:t>Diversion</a:t>
            </a:r>
          </a:p>
          <a:p>
            <a:pPr lvl="2"/>
            <a:r>
              <a:rPr lang="en-US" sz="2400" dirty="0" smtClean="0">
                <a:solidFill>
                  <a:srgbClr val="472CA0"/>
                </a:solidFill>
              </a:rPr>
              <a:t>ALWAYS OFFER HIGHER LEVEL OF CARE TO PATIENT ENGAGING IN UNSAFE USE OR BEHAVIORS</a:t>
            </a:r>
          </a:p>
          <a:p>
            <a:pPr marL="914400" lvl="2" indent="0">
              <a:buNone/>
            </a:pPr>
            <a:endParaRPr lang="en-US" dirty="0"/>
          </a:p>
        </p:txBody>
      </p:sp>
    </p:spTree>
    <p:extLst>
      <p:ext uri="{BB962C8B-B14F-4D97-AF65-F5344CB8AC3E}">
        <p14:creationId xmlns:p14="http://schemas.microsoft.com/office/powerpoint/2010/main" val="1356939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a:xfrm>
            <a:off x="1467293" y="1939636"/>
            <a:ext cx="9429304" cy="3823211"/>
          </a:xfrm>
        </p:spPr>
        <p:txBody>
          <a:bodyPr/>
          <a:lstStyle/>
          <a:p>
            <a:r>
              <a:rPr lang="en-US" sz="2800" dirty="0" smtClean="0"/>
              <a:t>Grants - </a:t>
            </a:r>
            <a:r>
              <a:rPr lang="en-US" sz="2400" dirty="0" smtClean="0"/>
              <a:t>Managing requirements can be labor intensive</a:t>
            </a:r>
          </a:p>
          <a:p>
            <a:r>
              <a:rPr lang="en-US" sz="2800" dirty="0" smtClean="0"/>
              <a:t>Utilizing non-billable team and billable provider visits</a:t>
            </a:r>
          </a:p>
          <a:p>
            <a:r>
              <a:rPr lang="en-US" sz="2800" dirty="0" smtClean="0"/>
              <a:t>Provider Group Visits</a:t>
            </a:r>
          </a:p>
          <a:p>
            <a:r>
              <a:rPr lang="en-US" sz="2800" dirty="0" smtClean="0"/>
              <a:t>Flip visits</a:t>
            </a:r>
          </a:p>
          <a:p>
            <a:r>
              <a:rPr lang="en-US" sz="2800" dirty="0" smtClean="0"/>
              <a:t>California Health Care Foundation is publishing a guide to billing for MAT in Primary Care  - coming soon</a:t>
            </a:r>
          </a:p>
          <a:p>
            <a:endParaRPr lang="en-US" dirty="0"/>
          </a:p>
        </p:txBody>
      </p:sp>
    </p:spTree>
    <p:extLst>
      <p:ext uri="{BB962C8B-B14F-4D97-AF65-F5344CB8AC3E}">
        <p14:creationId xmlns:p14="http://schemas.microsoft.com/office/powerpoint/2010/main" val="722035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Safe Prescribing and Buprenorphine for Pain Management</a:t>
            </a:r>
            <a:endParaRPr lang="en-US" dirty="0"/>
          </a:p>
        </p:txBody>
      </p:sp>
      <p:sp>
        <p:nvSpPr>
          <p:cNvPr id="3" name="Content Placeholder 2"/>
          <p:cNvSpPr>
            <a:spLocks noGrp="1"/>
          </p:cNvSpPr>
          <p:nvPr>
            <p:ph idx="1"/>
          </p:nvPr>
        </p:nvSpPr>
        <p:spPr/>
        <p:txBody>
          <a:bodyPr>
            <a:normAutofit lnSpcReduction="10000"/>
          </a:bodyPr>
          <a:lstStyle/>
          <a:p>
            <a:endParaRPr lang="en-US" sz="2400" dirty="0" smtClean="0"/>
          </a:p>
          <a:p>
            <a:r>
              <a:rPr lang="en-US" sz="2400" dirty="0" smtClean="0"/>
              <a:t>Evaluate </a:t>
            </a:r>
            <a:r>
              <a:rPr lang="en-US" sz="2400" dirty="0"/>
              <a:t>patient for safe opioid dosing – combined with Benzos, Z-drugs, </a:t>
            </a:r>
            <a:r>
              <a:rPr lang="en-US" sz="2400" dirty="0" smtClean="0"/>
              <a:t>Soma, other opioids?</a:t>
            </a:r>
          </a:p>
          <a:p>
            <a:r>
              <a:rPr lang="en-US" sz="2400" dirty="0" smtClean="0"/>
              <a:t> </a:t>
            </a:r>
            <a:r>
              <a:rPr lang="en-US" sz="2400" dirty="0"/>
              <a:t>Evaluate for pain levels and quality of life</a:t>
            </a:r>
          </a:p>
          <a:p>
            <a:r>
              <a:rPr lang="en-US" sz="2400" dirty="0" smtClean="0"/>
              <a:t> </a:t>
            </a:r>
            <a:r>
              <a:rPr lang="en-US" sz="2400" dirty="0"/>
              <a:t>Assess for Opioid Induced </a:t>
            </a:r>
            <a:r>
              <a:rPr lang="en-US" sz="2400" dirty="0" smtClean="0"/>
              <a:t>Hyperalgesia</a:t>
            </a:r>
          </a:p>
          <a:p>
            <a:pPr lvl="1"/>
            <a:r>
              <a:rPr lang="en-US" sz="2400" dirty="0" smtClean="0"/>
              <a:t>	Needing </a:t>
            </a:r>
            <a:r>
              <a:rPr lang="en-US" sz="2400" dirty="0"/>
              <a:t>more opioids and getting less relief. Increased sensitivity to all pain.</a:t>
            </a:r>
          </a:p>
          <a:p>
            <a:r>
              <a:rPr lang="en-US" sz="2400" dirty="0" smtClean="0"/>
              <a:t> </a:t>
            </a:r>
            <a:r>
              <a:rPr lang="en-US" sz="2400" dirty="0"/>
              <a:t>Assess for Opioid Use Disorder – mild - moderate </a:t>
            </a:r>
            <a:r>
              <a:rPr lang="en-US" sz="2400" dirty="0" smtClean="0"/>
              <a:t>– severe</a:t>
            </a:r>
          </a:p>
          <a:p>
            <a:r>
              <a:rPr lang="en-US" sz="2400" dirty="0" smtClean="0"/>
              <a:t>Assess for Behavioral Health needs</a:t>
            </a:r>
            <a:endParaRPr lang="en-US" sz="2400" dirty="0"/>
          </a:p>
          <a:p>
            <a:endParaRPr lang="en-US" sz="2400" dirty="0"/>
          </a:p>
          <a:p>
            <a:endParaRPr lang="en-US" sz="2400" dirty="0"/>
          </a:p>
        </p:txBody>
      </p:sp>
    </p:spTree>
    <p:extLst>
      <p:ext uri="{BB962C8B-B14F-4D97-AF65-F5344CB8AC3E}">
        <p14:creationId xmlns:p14="http://schemas.microsoft.com/office/powerpoint/2010/main" val="2885934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Safe Prescribing and Buprenorphine for Pain Management (cont’d)</a:t>
            </a:r>
            <a:endParaRPr lang="en-US" dirty="0"/>
          </a:p>
        </p:txBody>
      </p:sp>
      <p:sp>
        <p:nvSpPr>
          <p:cNvPr id="3" name="Content Placeholder 2"/>
          <p:cNvSpPr>
            <a:spLocks noGrp="1"/>
          </p:cNvSpPr>
          <p:nvPr>
            <p:ph idx="1"/>
          </p:nvPr>
        </p:nvSpPr>
        <p:spPr/>
        <p:txBody>
          <a:bodyPr/>
          <a:lstStyle/>
          <a:p>
            <a:r>
              <a:rPr lang="en-US" dirty="0"/>
              <a:t> </a:t>
            </a:r>
            <a:r>
              <a:rPr lang="en-US" sz="2400" dirty="0"/>
              <a:t>Assess for other substances</a:t>
            </a:r>
          </a:p>
          <a:p>
            <a:pPr lvl="1"/>
            <a:r>
              <a:rPr lang="en-US" sz="2400" dirty="0"/>
              <a:t>When a long-term opioid therapy is decreased, the patient may begin to increase or add alcohol consumption to manage pain or sleep.</a:t>
            </a:r>
          </a:p>
          <a:p>
            <a:r>
              <a:rPr lang="en-US" sz="2400" dirty="0"/>
              <a:t>Consider Buprenorphine for pain management.</a:t>
            </a:r>
          </a:p>
          <a:p>
            <a:r>
              <a:rPr lang="en-US" sz="2400" dirty="0"/>
              <a:t>If patient wants to come off of all opioids safely with well-managed withdrawal, consider buprenorphine for best way to manage withdrawal.</a:t>
            </a:r>
          </a:p>
          <a:p>
            <a:endParaRPr lang="en-US" sz="2400" dirty="0"/>
          </a:p>
        </p:txBody>
      </p:sp>
    </p:spTree>
    <p:extLst>
      <p:ext uri="{BB962C8B-B14F-4D97-AF65-F5344CB8AC3E}">
        <p14:creationId xmlns:p14="http://schemas.microsoft.com/office/powerpoint/2010/main" val="2895267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lstStyle/>
          <a:p>
            <a:r>
              <a:rPr lang="en-US" dirty="0" smtClean="0"/>
              <a:t>Venn Diagram</a:t>
            </a:r>
            <a:endParaRPr lang="en-US" dirty="0"/>
          </a:p>
        </p:txBody>
      </p:sp>
      <p:pic>
        <p:nvPicPr>
          <p:cNvPr id="4" name="Picture 3" descr="Venn Diagram of Opioid Use Disorder (top circle) overlapping with Safe Rx (center), Medication Assisted Treatment (top right).  &quot;Pain with NO OUD or other substances&quot; (bottom left circle) overlapping with Safe Rx and Bup for Pain (bottom).  &quot;Pain with OUD / other substances&quot; (bottom right circle) overlapping with Bup for Pain, Safe Rx and Medication Assisted Treatment."/>
          <p:cNvPicPr>
            <a:picLocks noChangeAspect="1"/>
          </p:cNvPicPr>
          <p:nvPr/>
        </p:nvPicPr>
        <p:blipFill rotWithShape="1">
          <a:blip r:embed="rId2" cstate="print">
            <a:extLst>
              <a:ext uri="{28A0092B-C50C-407E-A947-70E740481C1C}">
                <a14:useLocalDpi xmlns:a14="http://schemas.microsoft.com/office/drawing/2010/main" val="0"/>
              </a:ext>
            </a:extLst>
          </a:blip>
          <a:srcRect r="8048"/>
          <a:stretch/>
        </p:blipFill>
        <p:spPr>
          <a:xfrm>
            <a:off x="1599187" y="270727"/>
            <a:ext cx="8321040" cy="6587273"/>
          </a:xfrm>
          <a:prstGeom prst="rect">
            <a:avLst/>
          </a:prstGeom>
        </p:spPr>
      </p:pic>
      <p:sp>
        <p:nvSpPr>
          <p:cNvPr id="5" name="TextBox 4"/>
          <p:cNvSpPr txBox="1"/>
          <p:nvPr/>
        </p:nvSpPr>
        <p:spPr>
          <a:xfrm>
            <a:off x="5383369" y="1122363"/>
            <a:ext cx="148107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Opioid Use Disorder (OUD)</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7" name="TextBox 6"/>
          <p:cNvSpPr txBox="1"/>
          <p:nvPr/>
        </p:nvSpPr>
        <p:spPr>
          <a:xfrm>
            <a:off x="6900928" y="2701345"/>
            <a:ext cx="119485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Trebuchet MS" panose="020B0603020202020204"/>
                <a:ea typeface="+mn-ea"/>
                <a:cs typeface="+mn-cs"/>
              </a:rPr>
              <a:t>Medication Assisted Treatment </a:t>
            </a: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8" name="TextBox 7"/>
          <p:cNvSpPr txBox="1"/>
          <p:nvPr/>
        </p:nvSpPr>
        <p:spPr>
          <a:xfrm>
            <a:off x="3367175" y="3879295"/>
            <a:ext cx="1230923"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Pain with NO OUD or other substances</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0" name="TextBox 9"/>
          <p:cNvSpPr txBox="1"/>
          <p:nvPr/>
        </p:nvSpPr>
        <p:spPr>
          <a:xfrm>
            <a:off x="5419858" y="5073134"/>
            <a:ext cx="148107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BUP for Pain</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TextBox 10"/>
          <p:cNvSpPr txBox="1"/>
          <p:nvPr/>
        </p:nvSpPr>
        <p:spPr>
          <a:xfrm>
            <a:off x="7069873" y="4534688"/>
            <a:ext cx="1639229"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 Pain w OUD /other substances  </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extBox 5"/>
          <p:cNvSpPr txBox="1"/>
          <p:nvPr/>
        </p:nvSpPr>
        <p:spPr>
          <a:xfrm>
            <a:off x="5541035" y="3628538"/>
            <a:ext cx="14237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panose="020B0603020202020204"/>
                <a:ea typeface="+mn-ea"/>
                <a:cs typeface="+mn-cs"/>
              </a:rPr>
              <a:t>Safe Rx</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81418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idx="1"/>
          </p:nvPr>
        </p:nvSpPr>
        <p:spPr/>
        <p:txBody>
          <a:bodyPr/>
          <a:lstStyle/>
          <a:p>
            <a:r>
              <a:rPr lang="en-US" sz="2400" dirty="0" smtClean="0"/>
              <a:t>Trauma informed care</a:t>
            </a:r>
          </a:p>
          <a:p>
            <a:r>
              <a:rPr lang="en-US" sz="2400" dirty="0" smtClean="0"/>
              <a:t>Cultural traditions </a:t>
            </a:r>
          </a:p>
          <a:p>
            <a:r>
              <a:rPr lang="en-US" sz="2400" dirty="0"/>
              <a:t>Behavioral </a:t>
            </a:r>
            <a:r>
              <a:rPr lang="en-US" sz="2400" dirty="0" smtClean="0"/>
              <a:t>health</a:t>
            </a:r>
          </a:p>
          <a:p>
            <a:r>
              <a:rPr lang="en-US" sz="2400" dirty="0" smtClean="0"/>
              <a:t>Other substance use</a:t>
            </a:r>
          </a:p>
          <a:p>
            <a:r>
              <a:rPr lang="en-US" sz="2400" dirty="0" smtClean="0"/>
              <a:t>Pregnancy</a:t>
            </a:r>
          </a:p>
          <a:p>
            <a:r>
              <a:rPr lang="en-US" sz="2400" dirty="0" smtClean="0"/>
              <a:t>Tapering</a:t>
            </a:r>
          </a:p>
          <a:p>
            <a:r>
              <a:rPr lang="en-US" sz="2400" dirty="0" smtClean="0"/>
              <a:t>Discharge</a:t>
            </a:r>
          </a:p>
          <a:p>
            <a:endParaRPr lang="en-US" sz="2400" dirty="0" smtClean="0"/>
          </a:p>
          <a:p>
            <a:endParaRPr lang="en-US" sz="2400" dirty="0" smtClean="0"/>
          </a:p>
          <a:p>
            <a:endParaRPr lang="en-US" sz="2400" dirty="0" smtClean="0"/>
          </a:p>
          <a:p>
            <a:endParaRPr lang="en-US" dirty="0"/>
          </a:p>
        </p:txBody>
      </p:sp>
    </p:spTree>
    <p:extLst>
      <p:ext uri="{BB962C8B-B14F-4D97-AF65-F5344CB8AC3E}">
        <p14:creationId xmlns:p14="http://schemas.microsoft.com/office/powerpoint/2010/main" val="41226339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Comic</a:t>
            </a:r>
            <a:endParaRPr lang="en-US" dirty="0"/>
          </a:p>
        </p:txBody>
      </p:sp>
      <p:pic>
        <p:nvPicPr>
          <p:cNvPr id="4" name="Content Placeholder 3" descr="comic of a human sitting on a couch and a dog in a chair &#10;&#10;&quot;Well, I think you're wonderful.&quo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5592" y="1375468"/>
            <a:ext cx="7315200" cy="5482532"/>
          </a:xfrm>
        </p:spPr>
      </p:pic>
    </p:spTree>
    <p:extLst>
      <p:ext uri="{BB962C8B-B14F-4D97-AF65-F5344CB8AC3E}">
        <p14:creationId xmlns:p14="http://schemas.microsoft.com/office/powerpoint/2010/main" val="228955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Self-Care and Balance –follow your bliss</a:t>
            </a:r>
            <a:endParaRPr lang="en-US" dirty="0"/>
          </a:p>
        </p:txBody>
      </p:sp>
      <p:pic>
        <p:nvPicPr>
          <p:cNvPr id="6" name="Content Placeholder 5" descr="Simpsons' character, Lisa, in a sensory deprivation chamb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3" y="2098967"/>
            <a:ext cx="5507180" cy="3103418"/>
          </a:xfrm>
        </p:spPr>
      </p:pic>
      <p:pic>
        <p:nvPicPr>
          <p:cNvPr id="3" name="Picture 2" descr="Simpsons' character, Homer, in a meditation pose with a large donut over head, with the Ohm symbol inside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187" y="2098967"/>
            <a:ext cx="3581397" cy="3581397"/>
          </a:xfrm>
          <a:prstGeom prst="rect">
            <a:avLst/>
          </a:prstGeom>
        </p:spPr>
      </p:pic>
    </p:spTree>
    <p:extLst>
      <p:ext uri="{BB962C8B-B14F-4D97-AF65-F5344CB8AC3E}">
        <p14:creationId xmlns:p14="http://schemas.microsoft.com/office/powerpoint/2010/main" val="1280322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032934"/>
            <a:ext cx="7766936" cy="1646302"/>
          </a:xfrm>
        </p:spPr>
        <p:txBody>
          <a:bodyPr/>
          <a:lstStyle/>
          <a:p>
            <a:r>
              <a:rPr lang="en-US" sz="6600" dirty="0" smtClean="0"/>
              <a:t>Medication-Assisted Treatment</a:t>
            </a:r>
            <a:endParaRPr lang="en-US" sz="6600" dirty="0"/>
          </a:p>
        </p:txBody>
      </p:sp>
      <p:sp>
        <p:nvSpPr>
          <p:cNvPr id="3" name="Subtitle 2"/>
          <p:cNvSpPr>
            <a:spLocks noGrp="1"/>
          </p:cNvSpPr>
          <p:nvPr>
            <p:ph type="subTitle" idx="1"/>
          </p:nvPr>
        </p:nvSpPr>
        <p:spPr>
          <a:xfrm>
            <a:off x="825141" y="3350028"/>
            <a:ext cx="8892297" cy="2803996"/>
          </a:xfrm>
        </p:spPr>
        <p:txBody>
          <a:bodyPr>
            <a:noAutofit/>
          </a:bodyPr>
          <a:lstStyle/>
          <a:p>
            <a:pPr algn="ctr"/>
            <a:r>
              <a:rPr lang="en-US" sz="2400" dirty="0" smtClean="0"/>
              <a:t>Meeting the opioid epidemic in our busy primary care clinics</a:t>
            </a:r>
          </a:p>
          <a:p>
            <a:pPr algn="ctr"/>
            <a:r>
              <a:rPr lang="en-US" sz="2400" i="1" dirty="0" smtClean="0"/>
              <a:t>Improving access, providing best care</a:t>
            </a:r>
            <a:endParaRPr lang="en-US" sz="2400" i="1" dirty="0"/>
          </a:p>
          <a:p>
            <a:pPr algn="l"/>
            <a:endParaRPr lang="en-US" sz="2400" i="1" dirty="0" smtClean="0"/>
          </a:p>
          <a:p>
            <a:pPr algn="l"/>
            <a:r>
              <a:rPr lang="en-US" sz="2400" b="1" dirty="0" smtClean="0"/>
              <a:t>Katie Bell, MSN</a:t>
            </a:r>
            <a:r>
              <a:rPr lang="en-US" sz="2400" b="1" i="1" dirty="0" smtClean="0"/>
              <a:t>, RN-BC Chapa-De Indian Health</a:t>
            </a:r>
          </a:p>
          <a:p>
            <a:pPr algn="l"/>
            <a:r>
              <a:rPr lang="en-US" sz="2400" i="1" dirty="0" smtClean="0"/>
              <a:t>Friday, November 16</a:t>
            </a:r>
            <a:r>
              <a:rPr lang="en-US" sz="2400" i="1" baseline="30000" dirty="0" smtClean="0"/>
              <a:t>th</a:t>
            </a:r>
            <a:r>
              <a:rPr lang="en-US" sz="2400" i="1" dirty="0" smtClean="0"/>
              <a:t>, 2018</a:t>
            </a:r>
          </a:p>
          <a:p>
            <a:pPr algn="l"/>
            <a:r>
              <a:rPr lang="en-US" sz="2400" i="1" dirty="0" smtClean="0"/>
              <a:t>San Diego, CA</a:t>
            </a:r>
            <a:endParaRPr lang="en-US" sz="2400" i="1" dirty="0"/>
          </a:p>
        </p:txBody>
      </p:sp>
    </p:spTree>
    <p:extLst>
      <p:ext uri="{BB962C8B-B14F-4D97-AF65-F5344CB8AC3E}">
        <p14:creationId xmlns:p14="http://schemas.microsoft.com/office/powerpoint/2010/main" val="14454400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err="1" smtClean="0"/>
              <a:t>Sevent</a:t>
            </a:r>
            <a:r>
              <a:rPr lang="en-US" dirty="0" smtClean="0"/>
              <a:t> Types of Ordinary Happiness</a:t>
            </a:r>
            <a:endParaRPr lang="en-US" dirty="0"/>
          </a:p>
        </p:txBody>
      </p:sp>
      <p:pic>
        <p:nvPicPr>
          <p:cNvPr id="4" name="Content Placeholder 3" descr="Comic: Seven Types of Ordinary Happiness&#10;&#10;Secret Happiness which is steady but beautiuflly delicate&#10;&#10;Three minutes of happiness borrowed from a dog. &#10;&#10;Traditional lying down happiness&#10;&#10;The happiness which comes from staring at a rock.&#10;&#10;Happiness blended with a mysterious sadness&#10;&#10;The strange happiness associated with seeing a meteorite or shooting star. &#10;&#10;Diffuse, residual happiness resulting from rhythmic domestic tasks such as washing the dish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3" y="609600"/>
            <a:ext cx="9601196" cy="5207329"/>
          </a:xfrm>
        </p:spPr>
      </p:pic>
    </p:spTree>
    <p:extLst>
      <p:ext uri="{BB962C8B-B14F-4D97-AF65-F5344CB8AC3E}">
        <p14:creationId xmlns:p14="http://schemas.microsoft.com/office/powerpoint/2010/main" val="6134969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Handouts</a:t>
            </a:r>
            <a:endParaRPr lang="en-US" sz="4400" dirty="0"/>
          </a:p>
        </p:txBody>
      </p:sp>
      <p:sp>
        <p:nvSpPr>
          <p:cNvPr id="3" name="Content Placeholder 2"/>
          <p:cNvSpPr>
            <a:spLocks noGrp="1"/>
          </p:cNvSpPr>
          <p:nvPr>
            <p:ph idx="1"/>
          </p:nvPr>
        </p:nvSpPr>
        <p:spPr>
          <a:xfrm>
            <a:off x="677332" y="1930400"/>
            <a:ext cx="9970251" cy="3880773"/>
          </a:xfrm>
        </p:spPr>
        <p:txBody>
          <a:bodyPr>
            <a:normAutofit/>
          </a:bodyPr>
          <a:lstStyle/>
          <a:p>
            <a:endParaRPr lang="en-US" sz="2800" dirty="0" smtClean="0"/>
          </a:p>
          <a:p>
            <a:r>
              <a:rPr lang="en-US" sz="2800" dirty="0" smtClean="0"/>
              <a:t>Preparation for in-clinic or non-clinic Starting of buprenorphine </a:t>
            </a:r>
          </a:p>
          <a:p>
            <a:r>
              <a:rPr lang="en-US" sz="2800" dirty="0" smtClean="0"/>
              <a:t>MAT Group and Individual Check-in sheet</a:t>
            </a:r>
          </a:p>
          <a:p>
            <a:r>
              <a:rPr lang="en-US" sz="2800" dirty="0" smtClean="0"/>
              <a:t>MAT Group Rules - laminated</a:t>
            </a:r>
          </a:p>
          <a:p>
            <a:r>
              <a:rPr lang="en-US" sz="2800" dirty="0" smtClean="0"/>
              <a:t>Roster - example</a:t>
            </a:r>
            <a:endParaRPr lang="en-US" sz="2800" dirty="0"/>
          </a:p>
        </p:txBody>
      </p:sp>
    </p:spTree>
    <p:extLst>
      <p:ext uri="{BB962C8B-B14F-4D97-AF65-F5344CB8AC3E}">
        <p14:creationId xmlns:p14="http://schemas.microsoft.com/office/powerpoint/2010/main" val="10404487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53" y="363706"/>
            <a:ext cx="9970639" cy="1400530"/>
          </a:xfrm>
        </p:spPr>
        <p:txBody>
          <a:bodyPr/>
          <a:lstStyle/>
          <a:p>
            <a:r>
              <a:rPr lang="en-US" sz="3600" dirty="0" smtClean="0"/>
              <a:t>NEXT STEPS</a:t>
            </a:r>
            <a:r>
              <a:rPr lang="en-US" dirty="0" smtClean="0"/>
              <a:t/>
            </a:r>
            <a:br>
              <a:rPr lang="en-US" dirty="0" smtClean="0"/>
            </a:br>
            <a:endParaRPr lang="en-US" sz="2400" dirty="0">
              <a:solidFill>
                <a:srgbClr val="00B0F0"/>
              </a:solidFill>
            </a:endParaRPr>
          </a:p>
        </p:txBody>
      </p:sp>
      <p:sp>
        <p:nvSpPr>
          <p:cNvPr id="3" name="Content Placeholder 2"/>
          <p:cNvSpPr>
            <a:spLocks noGrp="1"/>
          </p:cNvSpPr>
          <p:nvPr>
            <p:ph idx="1"/>
          </p:nvPr>
        </p:nvSpPr>
        <p:spPr>
          <a:xfrm>
            <a:off x="1427902" y="1450107"/>
            <a:ext cx="9092653" cy="4195481"/>
          </a:xfrm>
        </p:spPr>
        <p:txBody>
          <a:bodyPr>
            <a:noAutofit/>
          </a:bodyPr>
          <a:lstStyle/>
          <a:p>
            <a:pPr defTabSz="914400">
              <a:spcBef>
                <a:spcPts val="0"/>
              </a:spcBef>
              <a:buClrTx/>
              <a:buSzTx/>
            </a:pPr>
            <a:r>
              <a:rPr lang="en-US" sz="3200" dirty="0" smtClean="0"/>
              <a:t>Next quarterly LC session</a:t>
            </a:r>
          </a:p>
          <a:p>
            <a:pPr lvl="1" defTabSz="914400">
              <a:spcBef>
                <a:spcPts val="0"/>
              </a:spcBef>
              <a:buClrTx/>
              <a:buSzTx/>
            </a:pPr>
            <a:r>
              <a:rPr lang="en-US" sz="2800" dirty="0" smtClean="0"/>
              <a:t>Feb/March 2019 in person</a:t>
            </a:r>
          </a:p>
          <a:p>
            <a:pPr defTabSz="914400">
              <a:spcBef>
                <a:spcPts val="0"/>
              </a:spcBef>
              <a:buClrTx/>
              <a:buSzTx/>
            </a:pPr>
            <a:r>
              <a:rPr lang="en-US" sz="3200" dirty="0" smtClean="0"/>
              <a:t>Cases for ECHO Clinics</a:t>
            </a:r>
          </a:p>
          <a:p>
            <a:pPr lvl="1" defTabSz="914400">
              <a:spcBef>
                <a:spcPts val="0"/>
              </a:spcBef>
              <a:buClrTx/>
              <a:buSzTx/>
            </a:pPr>
            <a:r>
              <a:rPr lang="en-US" sz="3000" dirty="0" smtClean="0"/>
              <a:t>Dec 3, 2018, then 4</a:t>
            </a:r>
            <a:r>
              <a:rPr lang="en-US" sz="3000" baseline="30000" dirty="0" smtClean="0"/>
              <a:t>th</a:t>
            </a:r>
            <a:r>
              <a:rPr lang="en-US" sz="3000" dirty="0" smtClean="0"/>
              <a:t> Monday 2019</a:t>
            </a:r>
          </a:p>
          <a:p>
            <a:pPr defTabSz="914400">
              <a:spcBef>
                <a:spcPts val="0"/>
              </a:spcBef>
              <a:buClrTx/>
              <a:buSzTx/>
            </a:pPr>
            <a:r>
              <a:rPr lang="en-US" sz="3200" dirty="0" smtClean="0"/>
              <a:t>Stimulants and MAT Webinar</a:t>
            </a:r>
          </a:p>
          <a:p>
            <a:pPr lvl="1" defTabSz="914400">
              <a:spcBef>
                <a:spcPts val="0"/>
              </a:spcBef>
              <a:buClrTx/>
              <a:buSzTx/>
            </a:pPr>
            <a:r>
              <a:rPr lang="en-US" sz="3000" dirty="0" smtClean="0"/>
              <a:t>Dec 6, 2018</a:t>
            </a:r>
          </a:p>
          <a:p>
            <a:pPr defTabSz="914400">
              <a:spcBef>
                <a:spcPts val="0"/>
              </a:spcBef>
              <a:buClrTx/>
              <a:buSzTx/>
            </a:pPr>
            <a:r>
              <a:rPr lang="en-US" sz="3200" dirty="0" smtClean="0"/>
              <a:t>Prescriber facilitator program</a:t>
            </a:r>
            <a:endParaRPr lang="en-US" sz="3000" dirty="0" smtClean="0"/>
          </a:p>
          <a:p>
            <a:pPr defTabSz="914400">
              <a:spcBef>
                <a:spcPts val="0"/>
              </a:spcBef>
              <a:buClrTx/>
              <a:buSzTx/>
            </a:pPr>
            <a:r>
              <a:rPr lang="en-US" sz="3200" dirty="0" smtClean="0"/>
              <a:t>Other trainings – what are your needs?</a:t>
            </a:r>
          </a:p>
        </p:txBody>
      </p:sp>
    </p:spTree>
    <p:extLst>
      <p:ext uri="{BB962C8B-B14F-4D97-AF65-F5344CB8AC3E}">
        <p14:creationId xmlns:p14="http://schemas.microsoft.com/office/powerpoint/2010/main" val="33599304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1</a:t>
            </a:r>
            <a:endParaRPr lang="en-US" dirty="0"/>
          </a:p>
        </p:txBody>
      </p:sp>
      <p:sp>
        <p:nvSpPr>
          <p:cNvPr id="3" name="Content Placeholder 2"/>
          <p:cNvSpPr>
            <a:spLocks noGrp="1"/>
          </p:cNvSpPr>
          <p:nvPr>
            <p:ph idx="1"/>
          </p:nvPr>
        </p:nvSpPr>
        <p:spPr/>
        <p:txBody>
          <a:bodyPr>
            <a:normAutofit/>
          </a:bodyPr>
          <a:lstStyle/>
          <a:p>
            <a:r>
              <a:rPr lang="en-US" dirty="0"/>
              <a:t>Addict </a:t>
            </a:r>
            <a:r>
              <a:rPr lang="en-US" dirty="0" err="1"/>
              <a:t>Sci</a:t>
            </a:r>
            <a:r>
              <a:rPr lang="en-US" dirty="0"/>
              <a:t> </a:t>
            </a:r>
            <a:r>
              <a:rPr lang="en-US" dirty="0" err="1"/>
              <a:t>Clin</a:t>
            </a:r>
            <a:r>
              <a:rPr lang="en-US" dirty="0"/>
              <a:t> </a:t>
            </a:r>
            <a:r>
              <a:rPr lang="en-US" dirty="0" err="1"/>
              <a:t>Pract</a:t>
            </a:r>
            <a:r>
              <a:rPr lang="en-US" dirty="0"/>
              <a:t>. 2016; 11: 17. Retrieved </a:t>
            </a:r>
            <a:r>
              <a:rPr lang="en-US" dirty="0" smtClean="0"/>
              <a:t>from: </a:t>
            </a:r>
            <a:r>
              <a:rPr lang="en-US" u="sng" dirty="0" smtClean="0">
                <a:hlinkClick r:id="rId2"/>
              </a:rPr>
              <a:t>Alcohol use in opioid agonist treatment</a:t>
            </a:r>
            <a:endParaRPr lang="en-US" dirty="0"/>
          </a:p>
          <a:p>
            <a:r>
              <a:rPr lang="en-US" dirty="0" err="1"/>
              <a:t>Brous</a:t>
            </a:r>
            <a:r>
              <a:rPr lang="en-US" dirty="0"/>
              <a:t>, K. et al, 2014. Retrieved from: </a:t>
            </a:r>
            <a:r>
              <a:rPr lang="en-US" u="sng" dirty="0" smtClean="0">
                <a:hlinkClick r:id="rId3"/>
              </a:rPr>
              <a:t>Dr. Vincent </a:t>
            </a:r>
            <a:r>
              <a:rPr lang="en-US" u="sng" dirty="0" err="1" smtClean="0">
                <a:hlinkClick r:id="rId3"/>
              </a:rPr>
              <a:t>Felitti</a:t>
            </a:r>
            <a:r>
              <a:rPr lang="en-US" u="sng" dirty="0" smtClean="0">
                <a:hlinkClick r:id="rId3"/>
              </a:rPr>
              <a:t>: “The Origins of Addiction: Evidence from the Adverse Childhood Experiences Study”</a:t>
            </a:r>
            <a:endParaRPr lang="en-US" dirty="0"/>
          </a:p>
          <a:p>
            <a:r>
              <a:rPr lang="en-US" dirty="0" err="1"/>
              <a:t>Casadonte</a:t>
            </a:r>
            <a:r>
              <a:rPr lang="en-US" dirty="0"/>
              <a:t>, P., et al 2013 Providers Clinical Support System. Retrieved from </a:t>
            </a:r>
            <a:r>
              <a:rPr lang="en-US" u="sng" dirty="0" smtClean="0">
                <a:hlinkClick r:id="rId4"/>
              </a:rPr>
              <a:t>PCSS Guidance: Transfer from Methadone to Buprenorphine</a:t>
            </a:r>
            <a:endParaRPr lang="en-US" dirty="0"/>
          </a:p>
          <a:p>
            <a:r>
              <a:rPr lang="en-US" dirty="0"/>
              <a:t>Center for Substance Abuse Treatment. Medication-Assisted Treatment for Opioid Addiction in Opioid Treatment Programs. Rockville (MD): Substance Abuse and Mental Health Services Administration (US); 2005. (Treatment Improvement Protocol (TIP) Series, No. 43.) Chapter 7. Phases of Treatment. Available from: https://</a:t>
            </a:r>
            <a:r>
              <a:rPr lang="en-US" dirty="0" err="1"/>
              <a:t>www.ncbi.nlm.nih</a:t>
            </a:r>
            <a:endParaRPr lang="en-US" dirty="0"/>
          </a:p>
          <a:p>
            <a:endParaRPr lang="en-US" dirty="0"/>
          </a:p>
        </p:txBody>
      </p:sp>
    </p:spTree>
    <p:extLst>
      <p:ext uri="{BB962C8B-B14F-4D97-AF65-F5344CB8AC3E}">
        <p14:creationId xmlns:p14="http://schemas.microsoft.com/office/powerpoint/2010/main" val="11326326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2</a:t>
            </a:r>
            <a:endParaRPr lang="en-US" dirty="0"/>
          </a:p>
        </p:txBody>
      </p:sp>
      <p:sp>
        <p:nvSpPr>
          <p:cNvPr id="3" name="Content Placeholder 2"/>
          <p:cNvSpPr>
            <a:spLocks noGrp="1"/>
          </p:cNvSpPr>
          <p:nvPr>
            <p:ph idx="1"/>
          </p:nvPr>
        </p:nvSpPr>
        <p:spPr/>
        <p:txBody>
          <a:bodyPr>
            <a:normAutofit/>
          </a:bodyPr>
          <a:lstStyle/>
          <a:p>
            <a:r>
              <a:rPr lang="en-US" dirty="0" err="1"/>
              <a:t>Chou,R</a:t>
            </a:r>
            <a:r>
              <a:rPr lang="en-US" dirty="0"/>
              <a:t>., et al, Agency for Healthcare Research and Quality 2016 https://</a:t>
            </a:r>
            <a:r>
              <a:rPr lang="en-US" dirty="0" err="1"/>
              <a:t>www.ncbi.nlm.nih.gov</a:t>
            </a:r>
            <a:r>
              <a:rPr lang="en-US" dirty="0"/>
              <a:t>/books/NBK402343/</a:t>
            </a:r>
            <a:r>
              <a:rPr lang="en-US" dirty="0" err="1"/>
              <a:t>Chou,R</a:t>
            </a:r>
            <a:r>
              <a:rPr lang="en-US" dirty="0"/>
              <a:t>. et al Agency for Healthcare Research and Quality 2016. Retrieved from: </a:t>
            </a:r>
            <a:r>
              <a:rPr lang="en-US" u="sng" dirty="0" smtClean="0">
                <a:hlinkClick r:id="rId2"/>
              </a:rPr>
              <a:t>Medication-Assisted Treatment Models of Care for Opioid Use Disorder in Primary Care Settings </a:t>
            </a:r>
            <a:endParaRPr lang="en-US" dirty="0"/>
          </a:p>
          <a:p>
            <a:r>
              <a:rPr lang="en-US" dirty="0"/>
              <a:t>Clinical Guidance for Treating Pregnant and Parenting Women With Opioid Use Disorder and Their Infants 2018. Retrieved from: </a:t>
            </a:r>
            <a:r>
              <a:rPr lang="en-US" u="sng" dirty="0" smtClean="0">
                <a:hlinkClick r:id="rId3"/>
              </a:rPr>
              <a:t>Clinical Guidance for Treating Pregnant and Parenting Women With Opioid Use Disorder and Their Infants</a:t>
            </a:r>
            <a:r>
              <a:rPr lang="en-US" dirty="0"/>
              <a:t> </a:t>
            </a:r>
          </a:p>
          <a:p>
            <a:r>
              <a:rPr lang="en-US" dirty="0"/>
              <a:t>Lee, J ., et al, Journal of Internal Med 2009. Retrieved </a:t>
            </a:r>
            <a:r>
              <a:rPr lang="en-US" dirty="0" smtClean="0"/>
              <a:t>from: </a:t>
            </a:r>
            <a:r>
              <a:rPr lang="en-US" u="sng" dirty="0" smtClean="0">
                <a:hlinkClick r:id="rId4"/>
              </a:rPr>
              <a:t>Home Buprenorphine/Naloxone Induction in Primary Care</a:t>
            </a:r>
            <a:r>
              <a:rPr lang="en-US" dirty="0"/>
              <a:t> </a:t>
            </a:r>
          </a:p>
          <a:p>
            <a:r>
              <a:rPr lang="en-US" dirty="0" err="1"/>
              <a:t>Lobelle</a:t>
            </a:r>
            <a:r>
              <a:rPr lang="en-US" dirty="0"/>
              <a:t>, C., C. et al Boston Medical Center Policy and Procedure Manual. Retrieved </a:t>
            </a:r>
            <a:r>
              <a:rPr lang="en-US" dirty="0" smtClean="0"/>
              <a:t>from: </a:t>
            </a:r>
            <a:r>
              <a:rPr lang="en-US" u="sng" dirty="0" smtClean="0">
                <a:hlinkClick r:id="rId5"/>
              </a:rPr>
              <a:t>Office Based Addiction Treatment Training and Technical Assistance</a:t>
            </a:r>
            <a:endParaRPr lang="en-US" dirty="0"/>
          </a:p>
          <a:p>
            <a:endParaRPr lang="en-US" dirty="0"/>
          </a:p>
        </p:txBody>
      </p:sp>
    </p:spTree>
    <p:extLst>
      <p:ext uri="{BB962C8B-B14F-4D97-AF65-F5344CB8AC3E}">
        <p14:creationId xmlns:p14="http://schemas.microsoft.com/office/powerpoint/2010/main" val="4635512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3</a:t>
            </a:r>
            <a:endParaRPr lang="en-US" dirty="0"/>
          </a:p>
        </p:txBody>
      </p:sp>
      <p:sp>
        <p:nvSpPr>
          <p:cNvPr id="3" name="Content Placeholder 2"/>
          <p:cNvSpPr>
            <a:spLocks noGrp="1"/>
          </p:cNvSpPr>
          <p:nvPr>
            <p:ph idx="1"/>
          </p:nvPr>
        </p:nvSpPr>
        <p:spPr/>
        <p:txBody>
          <a:bodyPr>
            <a:normAutofit/>
          </a:bodyPr>
          <a:lstStyle/>
          <a:p>
            <a:r>
              <a:rPr lang="en-US" dirty="0"/>
              <a:t>Miller, K. et al, Urine Drug Testing Results 2017. Retrieved from: </a:t>
            </a:r>
            <a:r>
              <a:rPr lang="en-US" u="sng" dirty="0" smtClean="0">
                <a:hlinkClick r:id="rId2"/>
              </a:rPr>
              <a:t>Urine drug testing results and paired oral fluid comparison</a:t>
            </a:r>
            <a:endParaRPr lang="en-US" dirty="0"/>
          </a:p>
          <a:p>
            <a:r>
              <a:rPr lang="en-US" dirty="0"/>
              <a:t>On Models of </a:t>
            </a:r>
            <a:r>
              <a:rPr lang="en-US" dirty="0" smtClean="0"/>
              <a:t>care: </a:t>
            </a:r>
            <a:r>
              <a:rPr lang="en-US" u="sng" dirty="0" smtClean="0">
                <a:hlinkClick r:id="rId3"/>
              </a:rPr>
              <a:t>Public Policy Statement on the Regulation of Office-Based Opioid Treatment</a:t>
            </a:r>
            <a:endParaRPr lang="en-US" dirty="0"/>
          </a:p>
          <a:p>
            <a:r>
              <a:rPr lang="en-US" dirty="0" err="1"/>
              <a:t>Salehi</a:t>
            </a:r>
            <a:r>
              <a:rPr lang="en-US" dirty="0"/>
              <a:t>, M., et al, 2015 The Effects of Buprenorphine on Methamphetamine Cravings J of </a:t>
            </a:r>
            <a:r>
              <a:rPr lang="en-US" dirty="0" err="1"/>
              <a:t>Clinc</a:t>
            </a:r>
            <a:r>
              <a:rPr lang="en-US" dirty="0"/>
              <a:t> Psychopharmacology. Retrieved </a:t>
            </a:r>
            <a:r>
              <a:rPr lang="en-US" dirty="0" smtClean="0"/>
              <a:t>from: </a:t>
            </a:r>
            <a:r>
              <a:rPr lang="en-US" u="sng" dirty="0" smtClean="0">
                <a:hlinkClick r:id="rId4"/>
              </a:rPr>
              <a:t>The Effect of Buprenorphine on Methamphetamine Cravings</a:t>
            </a:r>
            <a:endParaRPr lang="en-US" u="sng" dirty="0" smtClean="0"/>
          </a:p>
          <a:p>
            <a:r>
              <a:rPr lang="en-US" dirty="0"/>
              <a:t>SAMHSA – Buprenorphine Stabilization Phase. Retrieved from: </a:t>
            </a:r>
            <a:r>
              <a:rPr lang="en-US" u="sng" dirty="0" smtClean="0">
                <a:hlinkClick r:id="rId5"/>
              </a:rPr>
              <a:t>Buprenorphine</a:t>
            </a:r>
            <a:endParaRPr lang="en-US" dirty="0"/>
          </a:p>
          <a:p>
            <a:r>
              <a:rPr lang="en-US" dirty="0" err="1"/>
              <a:t>Stancliffe</a:t>
            </a:r>
            <a:r>
              <a:rPr lang="en-US" dirty="0"/>
              <a:t>, S. et al Aspects of Recovery from Addiction 2012. Retrieved from: </a:t>
            </a:r>
            <a:r>
              <a:rPr lang="en-US" dirty="0" smtClean="0">
                <a:hlinkClick r:id="rId6"/>
              </a:rPr>
              <a:t>Opioid Maintenance Treatment as a Harm Reduction Tool</a:t>
            </a:r>
            <a:r>
              <a:rPr lang="en-US" dirty="0" smtClean="0"/>
              <a:t> </a:t>
            </a:r>
            <a:r>
              <a:rPr lang="en-US" dirty="0"/>
              <a:t> </a:t>
            </a:r>
          </a:p>
          <a:p>
            <a:endParaRPr lang="en-US" dirty="0"/>
          </a:p>
          <a:p>
            <a:endParaRPr lang="en-US" dirty="0"/>
          </a:p>
        </p:txBody>
      </p:sp>
    </p:spTree>
    <p:extLst>
      <p:ext uri="{BB962C8B-B14F-4D97-AF65-F5344CB8AC3E}">
        <p14:creationId xmlns:p14="http://schemas.microsoft.com/office/powerpoint/2010/main" val="1830333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Considerations for Effective MAT Treatment</a:t>
            </a:r>
            <a:endParaRPr lang="en-US" dirty="0"/>
          </a:p>
        </p:txBody>
      </p:sp>
      <p:sp>
        <p:nvSpPr>
          <p:cNvPr id="3" name="Content Placeholder 2"/>
          <p:cNvSpPr>
            <a:spLocks noGrp="1"/>
          </p:cNvSpPr>
          <p:nvPr>
            <p:ph idx="1"/>
          </p:nvPr>
        </p:nvSpPr>
        <p:spPr>
          <a:xfrm>
            <a:off x="677333" y="1517073"/>
            <a:ext cx="9970251" cy="4524289"/>
          </a:xfrm>
        </p:spPr>
        <p:txBody>
          <a:bodyPr numCol="2">
            <a:normAutofit/>
          </a:bodyPr>
          <a:lstStyle/>
          <a:p>
            <a:r>
              <a:rPr lang="en-US" sz="2400" dirty="0"/>
              <a:t>Multi-disciplinary </a:t>
            </a:r>
            <a:r>
              <a:rPr lang="en-US" sz="2400" dirty="0" smtClean="0"/>
              <a:t>teamwork</a:t>
            </a:r>
          </a:p>
          <a:p>
            <a:r>
              <a:rPr lang="en-US" sz="2400" dirty="0" smtClean="0"/>
              <a:t>Systems nuts and bolts</a:t>
            </a:r>
          </a:p>
          <a:p>
            <a:r>
              <a:rPr lang="en-US" sz="2400" dirty="0" smtClean="0"/>
              <a:t>Patient Stabilization and Retention</a:t>
            </a:r>
          </a:p>
          <a:p>
            <a:r>
              <a:rPr lang="en-US" sz="2400" dirty="0"/>
              <a:t>Harm reduction vs. </a:t>
            </a:r>
            <a:r>
              <a:rPr lang="en-US" sz="2400" dirty="0" smtClean="0"/>
              <a:t>Abstinence-directed</a:t>
            </a:r>
          </a:p>
          <a:p>
            <a:r>
              <a:rPr lang="en-US" sz="2400" dirty="0" smtClean="0"/>
              <a:t>Diversion</a:t>
            </a:r>
          </a:p>
          <a:p>
            <a:r>
              <a:rPr lang="en-US" sz="2400" dirty="0" smtClean="0"/>
              <a:t>Co-occurring BH and SUD</a:t>
            </a:r>
          </a:p>
          <a:p>
            <a:r>
              <a:rPr lang="en-US" sz="2400" dirty="0" smtClean="0"/>
              <a:t>Perinatal</a:t>
            </a:r>
          </a:p>
          <a:p>
            <a:pPr lvl="1"/>
            <a:r>
              <a:rPr lang="en-US" sz="2400" dirty="0" smtClean="0"/>
              <a:t>HCV</a:t>
            </a:r>
          </a:p>
          <a:p>
            <a:pPr lvl="1"/>
            <a:r>
              <a:rPr lang="en-US" sz="2400" dirty="0" smtClean="0"/>
              <a:t>Homelessness</a:t>
            </a:r>
            <a:endParaRPr lang="en-US" sz="2400" dirty="0"/>
          </a:p>
        </p:txBody>
      </p:sp>
      <p:pic>
        <p:nvPicPr>
          <p:cNvPr id="5" name="Picture 4" descr="picture of a hand reaching out from a pile of prescription p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8508" y="3446182"/>
            <a:ext cx="3947390" cy="2429686"/>
          </a:xfrm>
          <a:prstGeom prst="rect">
            <a:avLst/>
          </a:prstGeom>
        </p:spPr>
      </p:pic>
    </p:spTree>
    <p:extLst>
      <p:ext uri="{BB962C8B-B14F-4D97-AF65-F5344CB8AC3E}">
        <p14:creationId xmlns:p14="http://schemas.microsoft.com/office/powerpoint/2010/main" val="952205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Stigma often found within the walls of care</a:t>
            </a:r>
            <a:endParaRPr lang="en-US" dirty="0"/>
          </a:p>
        </p:txBody>
      </p:sp>
      <p:sp>
        <p:nvSpPr>
          <p:cNvPr id="3" name="Content Placeholder 2"/>
          <p:cNvSpPr>
            <a:spLocks noGrp="1"/>
          </p:cNvSpPr>
          <p:nvPr>
            <p:ph idx="1"/>
          </p:nvPr>
        </p:nvSpPr>
        <p:spPr>
          <a:xfrm>
            <a:off x="677333" y="1704109"/>
            <a:ext cx="9601196" cy="4441923"/>
          </a:xfrm>
        </p:spPr>
        <p:txBody>
          <a:bodyPr>
            <a:normAutofit/>
          </a:bodyPr>
          <a:lstStyle/>
          <a:p>
            <a:pPr marL="0" indent="0">
              <a:buNone/>
            </a:pPr>
            <a:r>
              <a:rPr lang="en-US" sz="2400" dirty="0" smtClean="0"/>
              <a:t>Stigma is defined as “</a:t>
            </a:r>
            <a:r>
              <a:rPr lang="is-IS" sz="2400" dirty="0" smtClean="0"/>
              <a:t>… </a:t>
            </a:r>
            <a:r>
              <a:rPr lang="en-US" sz="2400" dirty="0" smtClean="0"/>
              <a:t>a </a:t>
            </a:r>
            <a:r>
              <a:rPr lang="en-US" sz="2400" dirty="0"/>
              <a:t>mark </a:t>
            </a:r>
            <a:r>
              <a:rPr lang="en-US" sz="2400" dirty="0" smtClean="0"/>
              <a:t>of disgrace associated </a:t>
            </a:r>
            <a:r>
              <a:rPr lang="en-US" sz="2400" dirty="0"/>
              <a:t>with a </a:t>
            </a:r>
            <a:r>
              <a:rPr lang="en-US" sz="2400" dirty="0" smtClean="0"/>
              <a:t>particular circumstance</a:t>
            </a:r>
            <a:r>
              <a:rPr lang="en-US" sz="2400" dirty="0"/>
              <a:t>, quality, or person</a:t>
            </a:r>
            <a:r>
              <a:rPr lang="en-US" sz="2400" dirty="0" smtClean="0"/>
              <a:t>.”</a:t>
            </a:r>
          </a:p>
          <a:p>
            <a:pPr marL="0" indent="0">
              <a:buNone/>
            </a:pPr>
            <a:r>
              <a:rPr lang="en-US" sz="2400" dirty="0" smtClean="0"/>
              <a:t>Involves negative judgement, misunderstanding, hostile emotions and incomplete information. </a:t>
            </a:r>
          </a:p>
          <a:p>
            <a:pPr marL="0" indent="0">
              <a:buNone/>
            </a:pPr>
            <a:r>
              <a:rPr lang="en-US" sz="2400" dirty="0" smtClean="0"/>
              <a:t>Expressed by language, body language and tone.</a:t>
            </a:r>
          </a:p>
          <a:p>
            <a:pPr marL="0" indent="0">
              <a:buNone/>
            </a:pPr>
            <a:r>
              <a:rPr lang="en-US" sz="2400" dirty="0" smtClean="0"/>
              <a:t>12 Step culture </a:t>
            </a:r>
            <a:r>
              <a:rPr lang="en-US" sz="2400" dirty="0"/>
              <a:t>-</a:t>
            </a:r>
            <a:r>
              <a:rPr lang="en-US" sz="2400" dirty="0" smtClean="0"/>
              <a:t> Medication-Assisted</a:t>
            </a:r>
          </a:p>
          <a:p>
            <a:pPr marL="0" indent="0">
              <a:buNone/>
            </a:pPr>
            <a:r>
              <a:rPr lang="en-US" sz="2400" dirty="0" smtClean="0"/>
              <a:t>Treatment not considered “clean and sober”</a:t>
            </a:r>
          </a:p>
          <a:p>
            <a:endParaRPr lang="en-US" dirty="0" smtClean="0"/>
          </a:p>
        </p:txBody>
      </p:sp>
      <p:pic>
        <p:nvPicPr>
          <p:cNvPr id="4" name="Picture 3" descr="infographic - USER FRIENDLY&#10;&#10;We know our patients who use alcohol, drugs, and cigarettes value their health&#10;&#10;We're here to help you, not judge yo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574" y="4029941"/>
            <a:ext cx="3685310" cy="2298700"/>
          </a:xfrm>
          <a:prstGeom prst="rect">
            <a:avLst/>
          </a:prstGeom>
        </p:spPr>
      </p:pic>
    </p:spTree>
    <p:extLst>
      <p:ext uri="{BB962C8B-B14F-4D97-AF65-F5344CB8AC3E}">
        <p14:creationId xmlns:p14="http://schemas.microsoft.com/office/powerpoint/2010/main" val="234539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 Support and Clinic Culture</a:t>
            </a:r>
            <a:endParaRPr lang="en-US" dirty="0"/>
          </a:p>
        </p:txBody>
      </p:sp>
      <p:sp>
        <p:nvSpPr>
          <p:cNvPr id="3" name="Content Placeholder 2"/>
          <p:cNvSpPr>
            <a:spLocks noGrp="1"/>
          </p:cNvSpPr>
          <p:nvPr>
            <p:ph idx="1"/>
          </p:nvPr>
        </p:nvSpPr>
        <p:spPr>
          <a:xfrm>
            <a:off x="566981" y="2124889"/>
            <a:ext cx="9601196" cy="3646967"/>
          </a:xfrm>
        </p:spPr>
        <p:txBody>
          <a:bodyPr numCol="2">
            <a:normAutofit fontScale="92500"/>
          </a:bodyPr>
          <a:lstStyle/>
          <a:p>
            <a:r>
              <a:rPr lang="en-US" sz="2600" dirty="0" smtClean="0"/>
              <a:t>Administration</a:t>
            </a:r>
          </a:p>
          <a:p>
            <a:r>
              <a:rPr lang="en-US" sz="2600" dirty="0" smtClean="0"/>
              <a:t>Medical Reception</a:t>
            </a:r>
          </a:p>
          <a:p>
            <a:r>
              <a:rPr lang="en-US" sz="2600" dirty="0" smtClean="0"/>
              <a:t>Call Center</a:t>
            </a:r>
          </a:p>
          <a:p>
            <a:r>
              <a:rPr lang="en-US" sz="2600" dirty="0" smtClean="0"/>
              <a:t>Medical </a:t>
            </a:r>
            <a:r>
              <a:rPr lang="en-US" sz="2600" dirty="0"/>
              <a:t>Records</a:t>
            </a:r>
          </a:p>
          <a:p>
            <a:r>
              <a:rPr lang="en-US" sz="2600" dirty="0"/>
              <a:t>Billing and Fiscal </a:t>
            </a:r>
            <a:endParaRPr lang="en-US" sz="2600" dirty="0" smtClean="0"/>
          </a:p>
          <a:p>
            <a:r>
              <a:rPr lang="en-US" sz="2600" dirty="0" smtClean="0"/>
              <a:t>Dental</a:t>
            </a:r>
          </a:p>
          <a:p>
            <a:pPr marL="0" indent="0">
              <a:buNone/>
            </a:pPr>
            <a:endParaRPr lang="en-US" sz="2600" dirty="0" smtClean="0"/>
          </a:p>
          <a:p>
            <a:pPr marL="0" indent="0">
              <a:buNone/>
            </a:pPr>
            <a:r>
              <a:rPr lang="en-US" sz="2600" dirty="0" smtClean="0"/>
              <a:t>Take the time to educate the  ancillary departments, answer questions, give support to those who might be dealing with disclosed Substance Use in their families. Encourage learning about the MAT program. Give clear information on how MAT impacts their day to-day work.</a:t>
            </a:r>
            <a:endParaRPr lang="en-US" sz="2600" dirty="0"/>
          </a:p>
        </p:txBody>
      </p:sp>
    </p:spTree>
    <p:extLst>
      <p:ext uri="{BB962C8B-B14F-4D97-AF65-F5344CB8AC3E}">
        <p14:creationId xmlns:p14="http://schemas.microsoft.com/office/powerpoint/2010/main" val="1209851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7353</TotalTime>
  <Words>3438</Words>
  <Application>Microsoft Office PowerPoint</Application>
  <PresentationFormat>Widescreen</PresentationFormat>
  <Paragraphs>434</Paragraphs>
  <Slides>65</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Trebuchet MS</vt:lpstr>
      <vt:lpstr>Wingdings 3</vt:lpstr>
      <vt:lpstr>Facet</vt:lpstr>
      <vt:lpstr>California’s Hub and Spoke System  Learning Collaborative Q5  </vt:lpstr>
      <vt:lpstr>Agenda </vt:lpstr>
      <vt:lpstr>Learning objectives</vt:lpstr>
      <vt:lpstr>What are Your Challenges?</vt:lpstr>
      <vt:lpstr>Go Vote</vt:lpstr>
      <vt:lpstr>Medication-Assisted Treatment</vt:lpstr>
      <vt:lpstr>Considerations for Effective MAT Treatment</vt:lpstr>
      <vt:lpstr>Stigma often found within the walls of care</vt:lpstr>
      <vt:lpstr>Clinic Support and Clinic Culture</vt:lpstr>
      <vt:lpstr>Our MAT Teams</vt:lpstr>
      <vt:lpstr>Multi-disciplinary teamwork</vt:lpstr>
      <vt:lpstr>Multi-disciplinary collaboration -  who does what on the MAT team?</vt:lpstr>
      <vt:lpstr>     Program Manager/Coordinator</vt:lpstr>
      <vt:lpstr>Weekly Case Reviews are Invaluable </vt:lpstr>
      <vt:lpstr>Models of Care</vt:lpstr>
      <vt:lpstr>RN Case Management  </vt:lpstr>
      <vt:lpstr>Provider/Medical Assistant model </vt:lpstr>
      <vt:lpstr>SUD counselor Case Manager </vt:lpstr>
      <vt:lpstr>Behavioral Health Case Manager (because BH staff are billable – this is not best option)</vt:lpstr>
      <vt:lpstr>Where to Start</vt:lpstr>
      <vt:lpstr>Nuts &amp; Bolts of Systems of Care </vt:lpstr>
      <vt:lpstr>Our patients</vt:lpstr>
      <vt:lpstr>Low-Threshold Access to Care in Primary Care Setting</vt:lpstr>
      <vt:lpstr>Trauma-Informed Care</vt:lpstr>
      <vt:lpstr>Return to the Felt            Experience of Life</vt:lpstr>
      <vt:lpstr>A Pathway of Care</vt:lpstr>
      <vt:lpstr>A Pathway of Care (continued)</vt:lpstr>
      <vt:lpstr>Care of Patient comes first…</vt:lpstr>
      <vt:lpstr>Screening and Referrals to MAT</vt:lpstr>
      <vt:lpstr>MAT Assessment/Intake Nursing Assessment prior to induction and MAT program admission </vt:lpstr>
      <vt:lpstr>MAT Medical Admission </vt:lpstr>
      <vt:lpstr>Induction/Starting Buprenorphine</vt:lpstr>
      <vt:lpstr>Home or Non-Clinic Starts</vt:lpstr>
      <vt:lpstr>In-Clinic Starts </vt:lpstr>
      <vt:lpstr>Dose stabilization</vt:lpstr>
      <vt:lpstr>Treatment Agreement </vt:lpstr>
      <vt:lpstr>Phases of Care Phase 1</vt:lpstr>
      <vt:lpstr>Phases of Care Phase 2</vt:lpstr>
      <vt:lpstr>Phases of Care Phase 3</vt:lpstr>
      <vt:lpstr>Why urine drug screen?</vt:lpstr>
      <vt:lpstr>Urine Drug Screens</vt:lpstr>
      <vt:lpstr>MAT Refill/Stabilization Groups</vt:lpstr>
      <vt:lpstr>MAT Refill/stabilization Group</vt:lpstr>
      <vt:lpstr>Behavioral Health Care</vt:lpstr>
      <vt:lpstr>Recovery</vt:lpstr>
      <vt:lpstr>Other Substance Use: Alcohol</vt:lpstr>
      <vt:lpstr>Other Substance Use: Methamphetamine</vt:lpstr>
      <vt:lpstr>Perinatal Care</vt:lpstr>
      <vt:lpstr>SAMHSA Healthy Mother, Healthy Baby</vt:lpstr>
      <vt:lpstr>Tapering off of Suboxone</vt:lpstr>
      <vt:lpstr>Tapering (cont’d)</vt:lpstr>
      <vt:lpstr>Discharge</vt:lpstr>
      <vt:lpstr>Sustainability</vt:lpstr>
      <vt:lpstr>Chronic Pain, Safe Prescribing and Buprenorphine for Pain Management</vt:lpstr>
      <vt:lpstr>Chronic Pain, Safe Prescribing and Buprenorphine for Pain Management (cont’d)</vt:lpstr>
      <vt:lpstr>Venn Diagram</vt:lpstr>
      <vt:lpstr>Other issues</vt:lpstr>
      <vt:lpstr>Comic</vt:lpstr>
      <vt:lpstr>Self-Care and Balance –follow your bliss</vt:lpstr>
      <vt:lpstr>Sevent Types of Ordinary Happiness</vt:lpstr>
      <vt:lpstr>Handouts</vt:lpstr>
      <vt:lpstr>NEXT STEPS </vt:lpstr>
      <vt:lpstr>References 1</vt:lpstr>
      <vt:lpstr>References 2</vt:lpstr>
      <vt:lpstr>References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Medication-Assisted Treatment</dc:title>
  <dc:creator>Grace Bell</dc:creator>
  <cp:lastModifiedBy>VAntonini</cp:lastModifiedBy>
  <cp:revision>221</cp:revision>
  <dcterms:created xsi:type="dcterms:W3CDTF">2018-09-16T17:39:27Z</dcterms:created>
  <dcterms:modified xsi:type="dcterms:W3CDTF">2018-12-12T18:52:24Z</dcterms:modified>
</cp:coreProperties>
</file>